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6"/>
    <p:sldMasterId id="2147484229" r:id="rId7"/>
  </p:sldMasterIdLst>
  <p:notesMasterIdLst>
    <p:notesMasterId r:id="rId26"/>
  </p:notesMasterIdLst>
  <p:handoutMasterIdLst>
    <p:handoutMasterId r:id="rId27"/>
  </p:handoutMasterIdLst>
  <p:sldIdLst>
    <p:sldId id="1378" r:id="rId8"/>
    <p:sldId id="1567" r:id="rId9"/>
    <p:sldId id="1573" r:id="rId10"/>
    <p:sldId id="1574" r:id="rId11"/>
    <p:sldId id="1548" r:id="rId12"/>
    <p:sldId id="1561" r:id="rId13"/>
    <p:sldId id="1549" r:id="rId14"/>
    <p:sldId id="1504" r:id="rId15"/>
    <p:sldId id="1550" r:id="rId16"/>
    <p:sldId id="1547" r:id="rId17"/>
    <p:sldId id="1551" r:id="rId18"/>
    <p:sldId id="1554" r:id="rId19"/>
    <p:sldId id="1556" r:id="rId20"/>
    <p:sldId id="1508" r:id="rId21"/>
    <p:sldId id="1506" r:id="rId22"/>
    <p:sldId id="1575" r:id="rId23"/>
    <p:sldId id="1509" r:id="rId24"/>
    <p:sldId id="1563" r:id="rId25"/>
  </p:sldIdLst>
  <p:sldSz cx="12436475" cy="6994525"/>
  <p:notesSz cx="7315200" cy="9601200"/>
  <p:defaultTextStyle>
    <a:defPPr>
      <a:defRPr lang="en-US"/>
    </a:defPPr>
    <a:lvl1pPr marL="0" algn="l" defTabSz="932544" rtl="0" eaLnBrk="1" latinLnBrk="0" hangingPunct="1">
      <a:defRPr sz="1798" kern="1200">
        <a:solidFill>
          <a:schemeClr val="tx1"/>
        </a:solidFill>
        <a:latin typeface="+mn-lt"/>
        <a:ea typeface="+mn-ea"/>
        <a:cs typeface="+mn-cs"/>
      </a:defRPr>
    </a:lvl1pPr>
    <a:lvl2pPr marL="466272" algn="l" defTabSz="932544" rtl="0" eaLnBrk="1" latinLnBrk="0" hangingPunct="1">
      <a:defRPr sz="1798" kern="1200">
        <a:solidFill>
          <a:schemeClr val="tx1"/>
        </a:solidFill>
        <a:latin typeface="+mn-lt"/>
        <a:ea typeface="+mn-ea"/>
        <a:cs typeface="+mn-cs"/>
      </a:defRPr>
    </a:lvl2pPr>
    <a:lvl3pPr marL="932544" algn="l" defTabSz="932544" rtl="0" eaLnBrk="1" latinLnBrk="0" hangingPunct="1">
      <a:defRPr sz="1798" kern="1200">
        <a:solidFill>
          <a:schemeClr val="tx1"/>
        </a:solidFill>
        <a:latin typeface="+mn-lt"/>
        <a:ea typeface="+mn-ea"/>
        <a:cs typeface="+mn-cs"/>
      </a:defRPr>
    </a:lvl3pPr>
    <a:lvl4pPr marL="1398817" algn="l" defTabSz="932544" rtl="0" eaLnBrk="1" latinLnBrk="0" hangingPunct="1">
      <a:defRPr sz="1798" kern="1200">
        <a:solidFill>
          <a:schemeClr val="tx1"/>
        </a:solidFill>
        <a:latin typeface="+mn-lt"/>
        <a:ea typeface="+mn-ea"/>
        <a:cs typeface="+mn-cs"/>
      </a:defRPr>
    </a:lvl4pPr>
    <a:lvl5pPr marL="1865088" algn="l" defTabSz="932544" rtl="0" eaLnBrk="1" latinLnBrk="0" hangingPunct="1">
      <a:defRPr sz="1798" kern="1200">
        <a:solidFill>
          <a:schemeClr val="tx1"/>
        </a:solidFill>
        <a:latin typeface="+mn-lt"/>
        <a:ea typeface="+mn-ea"/>
        <a:cs typeface="+mn-cs"/>
      </a:defRPr>
    </a:lvl5pPr>
    <a:lvl6pPr marL="2331360" algn="l" defTabSz="932544" rtl="0" eaLnBrk="1" latinLnBrk="0" hangingPunct="1">
      <a:defRPr sz="1798" kern="1200">
        <a:solidFill>
          <a:schemeClr val="tx1"/>
        </a:solidFill>
        <a:latin typeface="+mn-lt"/>
        <a:ea typeface="+mn-ea"/>
        <a:cs typeface="+mn-cs"/>
      </a:defRPr>
    </a:lvl6pPr>
    <a:lvl7pPr marL="2797631" algn="l" defTabSz="932544" rtl="0" eaLnBrk="1" latinLnBrk="0" hangingPunct="1">
      <a:defRPr sz="1798" kern="1200">
        <a:solidFill>
          <a:schemeClr val="tx1"/>
        </a:solidFill>
        <a:latin typeface="+mn-lt"/>
        <a:ea typeface="+mn-ea"/>
        <a:cs typeface="+mn-cs"/>
      </a:defRPr>
    </a:lvl7pPr>
    <a:lvl8pPr marL="3263903" algn="l" defTabSz="932544" rtl="0" eaLnBrk="1" latinLnBrk="0" hangingPunct="1">
      <a:defRPr sz="1798" kern="1200">
        <a:solidFill>
          <a:schemeClr val="tx1"/>
        </a:solidFill>
        <a:latin typeface="+mn-lt"/>
        <a:ea typeface="+mn-ea"/>
        <a:cs typeface="+mn-cs"/>
      </a:defRPr>
    </a:lvl8pPr>
    <a:lvl9pPr marL="3730175" algn="l" defTabSz="932544" rtl="0" eaLnBrk="1" latinLnBrk="0" hangingPunct="1">
      <a:defRPr sz="1798"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5C1D12C-1ECA-4829-A421-EBDBD6223228}">
          <p14:sldIdLst>
            <p14:sldId id="1378"/>
            <p14:sldId id="1567"/>
            <p14:sldId id="1573"/>
            <p14:sldId id="1574"/>
            <p14:sldId id="1548"/>
            <p14:sldId id="1561"/>
            <p14:sldId id="1549"/>
            <p14:sldId id="1504"/>
            <p14:sldId id="1550"/>
            <p14:sldId id="1547"/>
            <p14:sldId id="1551"/>
            <p14:sldId id="1554"/>
            <p14:sldId id="1556"/>
            <p14:sldId id="1508"/>
            <p14:sldId id="1506"/>
            <p14:sldId id="1575"/>
            <p14:sldId id="1509"/>
            <p14:sldId id="156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64"/>
    <a:srgbClr val="FCB713"/>
    <a:srgbClr val="00BCF2"/>
    <a:srgbClr val="FFCC00"/>
    <a:srgbClr val="002050"/>
    <a:srgbClr val="005AA1"/>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11" autoAdjust="0"/>
    <p:restoredTop sz="94741" autoAdjust="0"/>
  </p:normalViewPr>
  <p:slideViewPr>
    <p:cSldViewPr snapToGrid="0">
      <p:cViewPr varScale="1">
        <p:scale>
          <a:sx n="76" d="100"/>
          <a:sy n="76" d="100"/>
        </p:scale>
        <p:origin x="27" y="5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3" d="100"/>
          <a:sy n="83" d="100"/>
        </p:scale>
        <p:origin x="3036" y="9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2.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ableStyles" Target="tableStyles.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commentAuthors" Target="commentAuthor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2153"/>
            <a:ext cx="3169920" cy="480060"/>
          </a:xfrm>
          <a:prstGeom prst="rect">
            <a:avLst/>
          </a:prstGeom>
        </p:spPr>
        <p:txBody>
          <a:bodyPr vert="horz" lIns="96653" tIns="48327" rIns="96653" bIns="48327"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4143587" y="0"/>
            <a:ext cx="3169920" cy="480060"/>
          </a:xfrm>
          <a:prstGeom prst="rect">
            <a:avLst/>
          </a:prstGeom>
        </p:spPr>
        <p:txBody>
          <a:bodyPr vert="horz" lIns="96653" tIns="48327" rIns="96653" bIns="48327" rtlCol="0"/>
          <a:lstStyle>
            <a:lvl1pPr algn="r">
              <a:defRPr sz="1200"/>
            </a:lvl1pPr>
          </a:lstStyle>
          <a:p>
            <a:fld id="{8C8D045D-9A66-44E7-900A-FC6D0BD4E54A}" type="datetime8">
              <a:rPr lang="en-US" smtClean="0">
                <a:latin typeface="Segoe UI" pitchFamily="34" charset="0"/>
              </a:rPr>
              <a:t>5/1/2017 8:47 AM</a:t>
            </a:fld>
            <a:endParaRPr lang="en-US" dirty="0">
              <a:latin typeface="Segoe UI" pitchFamily="34" charset="0"/>
            </a:endParaRPr>
          </a:p>
        </p:txBody>
      </p:sp>
      <p:sp>
        <p:nvSpPr>
          <p:cNvPr id="8" name="Footer Placeholder 7"/>
          <p:cNvSpPr>
            <a:spLocks noGrp="1"/>
          </p:cNvSpPr>
          <p:nvPr>
            <p:ph type="ftr" sz="quarter" idx="2"/>
          </p:nvPr>
        </p:nvSpPr>
        <p:spPr>
          <a:xfrm>
            <a:off x="0" y="9119474"/>
            <a:ext cx="6181344" cy="349056"/>
          </a:xfrm>
          <a:prstGeom prst="rect">
            <a:avLst/>
          </a:prstGeom>
        </p:spPr>
        <p:txBody>
          <a:bodyPr vert="horz" lIns="96653" tIns="48327" rIns="96653" bIns="48327" rtlCol="0" anchor="b"/>
          <a:lstStyle>
            <a:lvl1pPr algn="l">
              <a:defRPr sz="1200"/>
            </a:lvl1pPr>
          </a:lstStyle>
          <a:p>
            <a:pPr marL="421179" defTabSz="966211"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6169151" y="9119474"/>
            <a:ext cx="1144355" cy="480060"/>
          </a:xfrm>
          <a:prstGeom prst="rect">
            <a:avLst/>
          </a:prstGeom>
        </p:spPr>
        <p:txBody>
          <a:bodyPr vert="horz" lIns="96653" tIns="48327" rIns="96653" bIns="48327"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169920" cy="480060"/>
          </a:xfrm>
          <a:prstGeom prst="rect">
            <a:avLst/>
          </a:prstGeom>
        </p:spPr>
        <p:txBody>
          <a:bodyPr vert="horz" lIns="96653" tIns="48327" rIns="96653" bIns="48327"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457200" y="719138"/>
            <a:ext cx="6400800" cy="3600450"/>
          </a:xfrm>
          <a:prstGeom prst="rect">
            <a:avLst/>
          </a:prstGeom>
          <a:noFill/>
          <a:ln w="12700">
            <a:solidFill>
              <a:prstClr val="black"/>
            </a:solidFill>
          </a:ln>
        </p:spPr>
        <p:txBody>
          <a:bodyPr vert="horz" lIns="96653" tIns="48327" rIns="96653" bIns="48327" rtlCol="0" anchor="ctr"/>
          <a:lstStyle/>
          <a:p>
            <a:endParaRPr lang="en-US" dirty="0"/>
          </a:p>
        </p:txBody>
      </p:sp>
      <p:sp>
        <p:nvSpPr>
          <p:cNvPr id="10" name="Footer Placeholder 9"/>
          <p:cNvSpPr>
            <a:spLocks noGrp="1"/>
          </p:cNvSpPr>
          <p:nvPr>
            <p:ph type="ftr" sz="quarter" idx="4"/>
          </p:nvPr>
        </p:nvSpPr>
        <p:spPr>
          <a:xfrm>
            <a:off x="0" y="9121141"/>
            <a:ext cx="6315456" cy="373762"/>
          </a:xfrm>
          <a:prstGeom prst="rect">
            <a:avLst/>
          </a:prstGeom>
        </p:spPr>
        <p:txBody>
          <a:bodyPr vert="horz" lIns="96653" tIns="48327" rIns="96653" bIns="48327" rtlCol="0" anchor="b"/>
          <a:lstStyle>
            <a:lvl1pPr marL="604081" indent="0" algn="l">
              <a:defRPr sz="1200"/>
            </a:lvl1p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4143587" y="0"/>
            <a:ext cx="3169920" cy="480060"/>
          </a:xfrm>
          <a:prstGeom prst="rect">
            <a:avLst/>
          </a:prstGeom>
        </p:spPr>
        <p:txBody>
          <a:bodyPr vert="horz" lIns="96653" tIns="48327" rIns="96653" bIns="48327" rtlCol="0"/>
          <a:lstStyle>
            <a:lvl1pPr algn="r">
              <a:defRPr sz="1200">
                <a:latin typeface="Segoe UI" pitchFamily="34" charset="0"/>
              </a:defRPr>
            </a:lvl1pPr>
          </a:lstStyle>
          <a:p>
            <a:fld id="{38EEC551-8CDA-4EB6-89BB-2A86C9F091C8}" type="datetime8">
              <a:rPr lang="en-US" smtClean="0"/>
              <a:t>5/1/2017 8:46 AM</a:t>
            </a:fld>
            <a:endParaRPr lang="en-US" dirty="0"/>
          </a:p>
        </p:txBody>
      </p:sp>
      <p:sp>
        <p:nvSpPr>
          <p:cNvPr id="12" name="Notes Placeholder 11"/>
          <p:cNvSpPr>
            <a:spLocks noGrp="1"/>
          </p:cNvSpPr>
          <p:nvPr>
            <p:ph type="body" sz="quarter" idx="3"/>
          </p:nvPr>
        </p:nvSpPr>
        <p:spPr>
          <a:xfrm>
            <a:off x="731520" y="4560570"/>
            <a:ext cx="5852160" cy="4320540"/>
          </a:xfrm>
          <a:prstGeom prst="rect">
            <a:avLst/>
          </a:prstGeom>
        </p:spPr>
        <p:txBody>
          <a:bodyPr vert="horz" lIns="96653" tIns="48327" rIns="96653" bIns="4832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303263" y="9119474"/>
            <a:ext cx="1010243" cy="480060"/>
          </a:xfrm>
          <a:prstGeom prst="rect">
            <a:avLst/>
          </a:prstGeom>
        </p:spPr>
        <p:txBody>
          <a:bodyPr vert="horz" lIns="96653" tIns="48327" rIns="96653" bIns="48327"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44"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16" indent="-107934"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593" indent="-117378"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447" indent="-149757"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363" indent="-117378"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360" algn="l" defTabSz="932544" rtl="0" eaLnBrk="1" latinLnBrk="0" hangingPunct="1">
      <a:defRPr sz="1200" kern="1200">
        <a:solidFill>
          <a:schemeClr val="tx1"/>
        </a:solidFill>
        <a:latin typeface="+mn-lt"/>
        <a:ea typeface="+mn-ea"/>
        <a:cs typeface="+mn-cs"/>
      </a:defRPr>
    </a:lvl6pPr>
    <a:lvl7pPr marL="2797631" algn="l" defTabSz="932544" rtl="0" eaLnBrk="1" latinLnBrk="0" hangingPunct="1">
      <a:defRPr sz="1200" kern="1200">
        <a:solidFill>
          <a:schemeClr val="tx1"/>
        </a:solidFill>
        <a:latin typeface="+mn-lt"/>
        <a:ea typeface="+mn-ea"/>
        <a:cs typeface="+mn-cs"/>
      </a:defRPr>
    </a:lvl7pPr>
    <a:lvl8pPr marL="3263903" algn="l" defTabSz="932544" rtl="0" eaLnBrk="1" latinLnBrk="0" hangingPunct="1">
      <a:defRPr sz="1200" kern="1200">
        <a:solidFill>
          <a:schemeClr val="tx1"/>
        </a:solidFill>
        <a:latin typeface="+mn-lt"/>
        <a:ea typeface="+mn-ea"/>
        <a:cs typeface="+mn-cs"/>
      </a:defRPr>
    </a:lvl8pPr>
    <a:lvl9pPr marL="3730175" algn="l" defTabSz="93254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maths.lancs.ac.uk/~rowlings/R/TaskView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46BACC3-97CA-4E5F-AED5-61699BDB7212}"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30511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b="1" i="0" dirty="0"/>
              <a:t> </a:t>
            </a:r>
            <a:r>
              <a:rPr lang="en-US" b="0" i="0" dirty="0"/>
              <a:t>Show</a:t>
            </a:r>
            <a:r>
              <a:rPr lang="en-US" b="0" i="0" baseline="0" dirty="0"/>
              <a:t> broad commitment to R by preserving freely available, enhanced editions, Windows and SQL Server editions and R Server editions for leading EDWs, Linux and Hadoop platforms.</a:t>
            </a:r>
          </a:p>
          <a:p>
            <a:pPr marL="177845" indent="-177845" defTabSz="982240">
              <a:spcAft>
                <a:spcPts val="358"/>
              </a:spcAft>
              <a:buFont typeface="Arial" panose="020B0604020202020204" pitchFamily="34" charset="0"/>
              <a:buChar char="•"/>
              <a:defRPr/>
            </a:pPr>
            <a:r>
              <a:rPr lang="en-US" b="0" i="0" baseline="0" dirty="0"/>
              <a:t>Differentiate free, open editions from commercial by mentioning availability of commercial 24x7 support, and enhancements to support very large scale data analytics at speed.</a:t>
            </a:r>
          </a:p>
          <a:p>
            <a:pPr defTabSz="982240">
              <a:spcAft>
                <a:spcPts val="358"/>
              </a:spcAft>
              <a:defRPr/>
            </a:pPr>
            <a:endParaRPr lang="en-US" b="1" i="0"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b="1" i="0" baseline="0" dirty="0"/>
              <a:t> </a:t>
            </a:r>
          </a:p>
          <a:p>
            <a:endParaRPr lang="en-US" b="1" i="0" baseline="0" dirty="0"/>
          </a:p>
          <a:p>
            <a:r>
              <a:rPr lang="en-US" b="1" i="0" baseline="0" dirty="0"/>
              <a:t>Notes</a:t>
            </a:r>
            <a:endParaRPr lang="en-US" b="1"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48195"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023213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100" b="1" kern="0" dirty="0">
              <a:solidFill>
                <a:sysClr val="windowText" lastClr="000000"/>
              </a:solidFill>
            </a:endParaRP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dirty="0"/>
              <a:t> Introduce the high –level value of R Server and R Services over other instantiations of the R language.</a:t>
            </a:r>
          </a:p>
          <a:p>
            <a:pPr defTabSz="982240">
              <a:spcAft>
                <a:spcPts val="358"/>
              </a:spcAft>
              <a:defRPr/>
            </a:pPr>
            <a:endParaRPr lang="en-US" sz="1200" i="1"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R Server products provide an enhanced experience for the R User without loss of compatibility</a:t>
            </a:r>
          </a:p>
          <a:p>
            <a:pPr marL="403211" lvl="1" indent="-177845" defTabSz="982240">
              <a:spcAft>
                <a:spcPts val="358"/>
              </a:spcAft>
              <a:defRPr/>
            </a:pPr>
            <a:r>
              <a:rPr lang="en-US" sz="1200" dirty="0"/>
              <a:t>R Server products are “open core” – the utilize the open source R product entirely and build new capabilities around that core without impacting compatibility.  </a:t>
            </a:r>
          </a:p>
          <a:p>
            <a:pPr marL="403211" lvl="1" indent="-177845" defTabSz="982240">
              <a:spcAft>
                <a:spcPts val="358"/>
              </a:spcAft>
              <a:defRPr/>
            </a:pPr>
            <a:r>
              <a:rPr lang="en-US" sz="1200" dirty="0"/>
              <a:t>Users of R Server products enjoy full compatibility with open source compatible with the entire (and vast) collection of algorithms, connectors, visualization tools shared openly via CRAN, Bioconductor and other shared resources like GitHub.</a:t>
            </a:r>
          </a:p>
          <a:p>
            <a:pPr marL="177845" indent="-177845" defTabSz="982240">
              <a:spcAft>
                <a:spcPts val="358"/>
              </a:spcAft>
              <a:buFont typeface="Arial" panose="020B0604020202020204" pitchFamily="34" charset="0"/>
              <a:buChar char="•"/>
              <a:defRPr/>
            </a:pPr>
            <a:r>
              <a:rPr lang="en-US" sz="1200" dirty="0"/>
              <a:t>Key extensions enable R to tackle big data challenges that exceed the capacity of open source R.</a:t>
            </a:r>
          </a:p>
          <a:p>
            <a:pPr marL="177845" indent="-177845" defTabSz="982240">
              <a:spcAft>
                <a:spcPts val="358"/>
              </a:spcAft>
              <a:buFont typeface="Arial" panose="020B0604020202020204" pitchFamily="34" charset="0"/>
              <a:buChar char="•"/>
              <a:defRPr/>
            </a:pPr>
            <a:r>
              <a:rPr lang="en-US" sz="1200" dirty="0"/>
              <a:t>R Scripts built for one platform using R Server can be easily run on another platform running R Server</a:t>
            </a:r>
          </a:p>
          <a:p>
            <a:pPr marL="403211" lvl="1" indent="-177845" defTabSz="982240">
              <a:spcAft>
                <a:spcPts val="358"/>
              </a:spcAft>
              <a:defRPr/>
            </a:pPr>
            <a:r>
              <a:rPr lang="en-US" sz="1200" dirty="0"/>
              <a:t>We call it WODA – write once, deploy anywhere.</a:t>
            </a:r>
          </a:p>
          <a:p>
            <a:pPr marL="403211" lvl="1" indent="-177845" defTabSz="982240">
              <a:spcAft>
                <a:spcPts val="358"/>
              </a:spcAft>
              <a:defRPr/>
            </a:pPr>
            <a:r>
              <a:rPr lang="en-US" sz="1200" dirty="0"/>
              <a:t>Two key contributions:</a:t>
            </a:r>
          </a:p>
          <a:p>
            <a:pPr marL="524992" lvl="2" indent="-177845" defTabSz="982240">
              <a:spcAft>
                <a:spcPts val="358"/>
              </a:spcAft>
              <a:defRPr/>
            </a:pPr>
            <a:r>
              <a:rPr lang="en-US" sz="1200" dirty="0"/>
              <a:t>Build on any version of the product and deploy using other versions</a:t>
            </a:r>
          </a:p>
          <a:p>
            <a:pPr marL="524992" lvl="2" indent="-177845" defTabSz="982240">
              <a:spcAft>
                <a:spcPts val="358"/>
              </a:spcAft>
              <a:defRPr/>
            </a:pPr>
            <a:r>
              <a:rPr lang="en-US" sz="1200" dirty="0"/>
              <a:t>Investment protection as platform choices change</a:t>
            </a:r>
          </a:p>
          <a:p>
            <a:pPr marL="524992" lvl="2" indent="-177845" defTabSz="982240">
              <a:spcAft>
                <a:spcPts val="358"/>
              </a:spcAft>
              <a:defRPr/>
            </a:pPr>
            <a:r>
              <a:rPr lang="en-US" sz="1200" dirty="0"/>
              <a:t>Develop on the desktop and immediately deploy to RDBMS – SQL Server, EDW (SQL Server &amp; </a:t>
            </a:r>
            <a:r>
              <a:rPr lang="en-US" sz="1200" dirty="0" err="1"/>
              <a:t>Teradsata</a:t>
            </a:r>
            <a:r>
              <a:rPr lang="en-US" sz="1200" dirty="0"/>
              <a:t>) or Hadoop (Microsoft, Cloudera, Hortonworks and MapR)</a:t>
            </a:r>
          </a:p>
          <a:p>
            <a:pPr marL="177845" indent="-177845" defTabSz="982240">
              <a:spcAft>
                <a:spcPts val="358"/>
              </a:spcAft>
              <a:buFont typeface="Arial" panose="020B0604020202020204" pitchFamily="34" charset="0"/>
              <a:buChar char="•"/>
              <a:defRPr/>
            </a:pPr>
            <a:endParaRPr lang="en-US" sz="1200" dirty="0"/>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4213177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bwMode="auto">
          <a:xfrm>
            <a:off x="457200" y="719138"/>
            <a:ext cx="6400800" cy="360045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r>
              <a:rPr lang="en-US" dirty="0">
                <a:latin typeface="Calibri" charset="0"/>
              </a:rPr>
              <a:t> …. In the multi-platform world of on-premises…</a:t>
            </a:r>
          </a:p>
          <a:p>
            <a:pPr defTabSz="982240" eaLnBrk="0" fontAlgn="base" hangingPunct="0">
              <a:lnSpc>
                <a:spcPct val="100000"/>
              </a:lnSpc>
              <a:spcBef>
                <a:spcPct val="30000"/>
              </a:spcBef>
              <a:spcAft>
                <a:spcPts val="358"/>
              </a:spcAft>
              <a:defRPr/>
            </a:pPr>
            <a:r>
              <a:rPr lang="en-US"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dirty="0"/>
              <a:t> Differentiate R Server from other R offerings such as vendor-specific offers from Oracle, HP, SAP and Teradata</a:t>
            </a:r>
          </a:p>
          <a:p>
            <a:pPr marL="177845" indent="-177845" defTabSz="982240">
              <a:spcAft>
                <a:spcPts val="358"/>
              </a:spcAft>
              <a:buFont typeface="Arial" panose="020B0604020202020204" pitchFamily="34" charset="0"/>
              <a:buChar char="•"/>
              <a:defRPr/>
            </a:pPr>
            <a:r>
              <a:rPr lang="en-US" dirty="0"/>
              <a:t> Clearly communicate two benefits – develop on multiple machines, and protect investments from platform change disruptions later.</a:t>
            </a:r>
          </a:p>
          <a:p>
            <a:pPr marL="177845" indent="-177845" defTabSz="982240">
              <a:spcAft>
                <a:spcPts val="358"/>
              </a:spcAft>
              <a:buFont typeface="Arial" panose="020B0604020202020204" pitchFamily="34" charset="0"/>
              <a:buChar char="•"/>
              <a:defRPr/>
            </a:pPr>
            <a:r>
              <a:rPr lang="en-US" dirty="0"/>
              <a:t> .</a:t>
            </a:r>
          </a:p>
          <a:p>
            <a:pPr defTabSz="982240">
              <a:spcAft>
                <a:spcPts val="358"/>
              </a:spcAft>
              <a:defRPr/>
            </a:pPr>
            <a:endParaRPr lang="en-US" i="1" dirty="0"/>
          </a:p>
          <a:p>
            <a:pPr defTabSz="982240">
              <a:spcAft>
                <a:spcPts val="358"/>
              </a:spcAft>
              <a:defRPr/>
            </a:pPr>
            <a:r>
              <a:rPr lang="en-US" b="1" dirty="0"/>
              <a:t>Talking points</a:t>
            </a:r>
          </a:p>
          <a:p>
            <a:pPr marL="177845" indent="-177845" defTabSz="982240">
              <a:spcAft>
                <a:spcPts val="358"/>
              </a:spcAft>
              <a:buFont typeface="Arial" panose="020B0604020202020204" pitchFamily="34" charset="0"/>
              <a:buChar char="•"/>
              <a:defRPr/>
            </a:pPr>
            <a:r>
              <a:rPr lang="en-US" dirty="0"/>
              <a:t>R Server makes your data scientists’ jobs easier.  By running identically on multiple platforms, users can build on one platform, the move the scripts to another.  This has several advantages:</a:t>
            </a:r>
          </a:p>
          <a:p>
            <a:pPr marL="403211" lvl="1" indent="-177845" defTabSz="982240">
              <a:spcAft>
                <a:spcPts val="358"/>
              </a:spcAft>
              <a:defRPr/>
            </a:pPr>
            <a:r>
              <a:rPr lang="en-US" dirty="0"/>
              <a:t>Run modeling </a:t>
            </a:r>
            <a:r>
              <a:rPr lang="en-US" dirty="0" err="1"/>
              <a:t>algortihms</a:t>
            </a:r>
            <a:r>
              <a:rPr lang="en-US" dirty="0"/>
              <a:t> on systems here larger compute or data storage is available.</a:t>
            </a:r>
          </a:p>
          <a:p>
            <a:pPr marL="403211" lvl="1" indent="-177845" defTabSz="982240">
              <a:spcAft>
                <a:spcPts val="358"/>
              </a:spcAft>
              <a:defRPr/>
            </a:pPr>
            <a:r>
              <a:rPr lang="en-US" dirty="0"/>
              <a:t>It also permits </a:t>
            </a:r>
            <a:r>
              <a:rPr lang="en-US" dirty="0" err="1"/>
              <a:t>modesl</a:t>
            </a:r>
            <a:r>
              <a:rPr lang="en-US" dirty="0"/>
              <a:t> to be built on one platform, but model scoring or operationalization to take place elsewhere.  </a:t>
            </a:r>
          </a:p>
          <a:p>
            <a:pPr marL="403211" lvl="1" indent="-177845" defTabSz="982240">
              <a:spcAft>
                <a:spcPts val="358"/>
              </a:spcAft>
              <a:defRPr/>
            </a:pPr>
            <a:r>
              <a:rPr lang="en-US" dirty="0"/>
              <a:t>Finally, with the availability of very low storage and compute costs in the cloud, users can load, transform, visualize, study and model data in the cloud, but actually run the model computations on on-premises systems.</a:t>
            </a:r>
          </a:p>
          <a:p>
            <a:pPr marL="177845" indent="-177845" defTabSz="982240">
              <a:spcAft>
                <a:spcPts val="358"/>
              </a:spcAft>
              <a:buFont typeface="Arial" panose="020B0604020202020204" pitchFamily="34" charset="0"/>
              <a:buChar char="•"/>
              <a:defRPr/>
            </a:pPr>
            <a:r>
              <a:rPr lang="en-US" dirty="0"/>
              <a:t>Perhaps more importantly, however, portability across systems protects organizations investments in R-based data science.</a:t>
            </a:r>
          </a:p>
          <a:p>
            <a:pPr marL="403211" lvl="1" indent="-177845" defTabSz="982240">
              <a:spcAft>
                <a:spcPts val="358"/>
              </a:spcAft>
              <a:defRPr/>
            </a:pPr>
            <a:r>
              <a:rPr lang="en-US" dirty="0"/>
              <a:t>The best </a:t>
            </a:r>
            <a:r>
              <a:rPr lang="en-US" dirty="0" err="1"/>
              <a:t>best</a:t>
            </a:r>
            <a:r>
              <a:rPr lang="en-US" dirty="0"/>
              <a:t> big data storage and compute platform for today may not be the best choice tomorrow.  </a:t>
            </a:r>
          </a:p>
          <a:p>
            <a:pPr marL="403211" lvl="1" indent="-177845" defTabSz="982240">
              <a:spcAft>
                <a:spcPts val="358"/>
              </a:spcAft>
              <a:defRPr/>
            </a:pPr>
            <a:r>
              <a:rPr lang="en-US" dirty="0"/>
              <a:t>Compatibility across systems brings the possibility to avoid disruptive recoding efforts when such changes occur.</a:t>
            </a:r>
          </a:p>
          <a:p>
            <a:endParaRPr lang="en-US" dirty="0"/>
          </a:p>
          <a:p>
            <a:r>
              <a:rPr lang="en-US" b="1" dirty="0"/>
              <a:t>Notes</a:t>
            </a:r>
          </a:p>
          <a:p>
            <a:pPr marL="177845" indent="-177845">
              <a:buFont typeface="Arial" panose="020B0604020202020204" pitchFamily="34" charset="0"/>
              <a:buChar char="•"/>
            </a:pPr>
            <a:r>
              <a:rPr lang="en-US" dirty="0"/>
              <a:t>Two ways to underscore this point are to describe the range of compatibility available with other vendor’s R versions.  Oracle R, because it works only with algorithms running on Oracle Database, is not portable.  The same is true for R implementations from Teradata, HP Vertica, SAP and others.  They are in essence platform specific.</a:t>
            </a:r>
          </a:p>
          <a:p>
            <a:pPr marL="177845" indent="-177845">
              <a:buFont typeface="Arial" panose="020B0604020202020204" pitchFamily="34" charset="0"/>
              <a:buChar char="•"/>
            </a:pPr>
            <a:r>
              <a:rPr lang="en-US" dirty="0"/>
              <a:t>Another way to describe the problem is with a fictitious story:  Imagine a CIO who has to tell his data science team “we’re changing </a:t>
            </a:r>
            <a:r>
              <a:rPr lang="en-US" dirty="0" err="1"/>
              <a:t>platfomrs</a:t>
            </a:r>
            <a:r>
              <a:rPr lang="en-US" dirty="0"/>
              <a:t>, and therefore, you need to change all your programs and scripts to work with the </a:t>
            </a:r>
            <a:r>
              <a:rPr lang="en-US"/>
              <a:t>new platform”.</a:t>
            </a:r>
            <a:endParaRPr lang="en-US" dirty="0"/>
          </a:p>
          <a:p>
            <a:pPr marL="177845" indent="-177845">
              <a:buFont typeface="Arial" panose="020B0604020202020204" pitchFamily="34" charset="0"/>
              <a:buChar char="•"/>
            </a:pPr>
            <a:r>
              <a:rPr lang="en-US" b="1" dirty="0"/>
              <a:t> </a:t>
            </a:r>
          </a:p>
          <a:p>
            <a:pPr marL="177845" indent="-177845">
              <a:buFont typeface="Arial" panose="020B0604020202020204" pitchFamily="34" charset="0"/>
              <a:buChar char="•"/>
            </a:pPr>
            <a:r>
              <a:rPr lang="en-US" b="1" dirty="0"/>
              <a:t> </a:t>
            </a:r>
          </a:p>
          <a:p>
            <a:pPr eaLnBrk="1" hangingPunct="1">
              <a:spcBef>
                <a:spcPct val="0"/>
              </a:spcBef>
            </a:pPr>
            <a:endParaRPr lang="en-US" dirty="0">
              <a:latin typeface="Calibri" charset="0"/>
            </a:endParaRPr>
          </a:p>
        </p:txBody>
      </p:sp>
      <p:sp>
        <p:nvSpPr>
          <p:cNvPr id="6041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500">
                <a:solidFill>
                  <a:schemeClr val="tx1"/>
                </a:solidFill>
                <a:latin typeface="Arial" charset="0"/>
                <a:ea typeface="ＭＳ Ｐゴシック" charset="0"/>
                <a:cs typeface="ＭＳ Ｐゴシック" charset="0"/>
              </a:defRPr>
            </a:lvl1pPr>
            <a:lvl2pPr marL="770662" indent="-296408" eaLnBrk="0" hangingPunct="0">
              <a:defRPr sz="2500">
                <a:solidFill>
                  <a:schemeClr val="tx1"/>
                </a:solidFill>
                <a:latin typeface="Arial" charset="0"/>
                <a:ea typeface="ＭＳ Ｐゴシック" charset="0"/>
              </a:defRPr>
            </a:lvl2pPr>
            <a:lvl3pPr marL="1185634" indent="-237127" eaLnBrk="0" hangingPunct="0">
              <a:defRPr sz="2500">
                <a:solidFill>
                  <a:schemeClr val="tx1"/>
                </a:solidFill>
                <a:latin typeface="Arial" charset="0"/>
                <a:ea typeface="ＭＳ Ｐゴシック" charset="0"/>
              </a:defRPr>
            </a:lvl3pPr>
            <a:lvl4pPr marL="1659887" indent="-237127" eaLnBrk="0" hangingPunct="0">
              <a:defRPr sz="2500">
                <a:solidFill>
                  <a:schemeClr val="tx1"/>
                </a:solidFill>
                <a:latin typeface="Arial" charset="0"/>
                <a:ea typeface="ＭＳ Ｐゴシック" charset="0"/>
              </a:defRPr>
            </a:lvl4pPr>
            <a:lvl5pPr marL="2134141" indent="-237127" eaLnBrk="0" hangingPunct="0">
              <a:defRPr sz="2500">
                <a:solidFill>
                  <a:schemeClr val="tx1"/>
                </a:solidFill>
                <a:latin typeface="Arial" charset="0"/>
                <a:ea typeface="ＭＳ Ｐゴシック" charset="0"/>
              </a:defRPr>
            </a:lvl5pPr>
            <a:lvl6pPr marL="2608395" indent="-237127" eaLnBrk="0" fontAlgn="base" hangingPunct="0">
              <a:spcBef>
                <a:spcPct val="0"/>
              </a:spcBef>
              <a:spcAft>
                <a:spcPct val="0"/>
              </a:spcAft>
              <a:defRPr sz="2500">
                <a:solidFill>
                  <a:schemeClr val="tx1"/>
                </a:solidFill>
                <a:latin typeface="Arial" charset="0"/>
                <a:ea typeface="ＭＳ Ｐゴシック" charset="0"/>
              </a:defRPr>
            </a:lvl6pPr>
            <a:lvl7pPr marL="3082648" indent="-237127" eaLnBrk="0" fontAlgn="base" hangingPunct="0">
              <a:spcBef>
                <a:spcPct val="0"/>
              </a:spcBef>
              <a:spcAft>
                <a:spcPct val="0"/>
              </a:spcAft>
              <a:defRPr sz="2500">
                <a:solidFill>
                  <a:schemeClr val="tx1"/>
                </a:solidFill>
                <a:latin typeface="Arial" charset="0"/>
                <a:ea typeface="ＭＳ Ｐゴシック" charset="0"/>
              </a:defRPr>
            </a:lvl7pPr>
            <a:lvl8pPr marL="3556902" indent="-237127" eaLnBrk="0" fontAlgn="base" hangingPunct="0">
              <a:spcBef>
                <a:spcPct val="0"/>
              </a:spcBef>
              <a:spcAft>
                <a:spcPct val="0"/>
              </a:spcAft>
              <a:defRPr sz="2500">
                <a:solidFill>
                  <a:schemeClr val="tx1"/>
                </a:solidFill>
                <a:latin typeface="Arial" charset="0"/>
                <a:ea typeface="ＭＳ Ｐゴシック" charset="0"/>
              </a:defRPr>
            </a:lvl8pPr>
            <a:lvl9pPr marL="4031155" indent="-237127" eaLnBrk="0" fontAlgn="base" hangingPunct="0">
              <a:spcBef>
                <a:spcPct val="0"/>
              </a:spcBef>
              <a:spcAft>
                <a:spcPct val="0"/>
              </a:spcAft>
              <a:defRPr sz="2500">
                <a:solidFill>
                  <a:schemeClr val="tx1"/>
                </a:solidFill>
                <a:latin typeface="Arial" charset="0"/>
                <a:ea typeface="ＭＳ Ｐゴシック" charset="0"/>
              </a:defRPr>
            </a:lvl9pPr>
          </a:lstStyle>
          <a:p>
            <a:pPr eaLnBrk="1" fontAlgn="base" hangingPunct="1">
              <a:spcBef>
                <a:spcPct val="0"/>
              </a:spcBef>
              <a:spcAft>
                <a:spcPct val="0"/>
              </a:spcAft>
            </a:pPr>
            <a:fld id="{B0957747-978F-4142-991A-1219862459BD}" type="slidenum">
              <a:rPr lang="en-US" sz="1200">
                <a:latin typeface="Calibri" charset="0"/>
              </a:rPr>
              <a:pPr eaLnBrk="1" fontAlgn="base" hangingPunct="1">
                <a:spcBef>
                  <a:spcPct val="0"/>
                </a:spcBef>
                <a:spcAft>
                  <a:spcPct val="0"/>
                </a:spcAft>
              </a:pPr>
              <a:t>13</a:t>
            </a:fld>
            <a:endParaRPr lang="en-US" sz="1200">
              <a:latin typeface="Calibri" charset="0"/>
            </a:endParaRPr>
          </a:p>
        </p:txBody>
      </p:sp>
    </p:spTree>
    <p:extLst>
      <p:ext uri="{BB962C8B-B14F-4D97-AF65-F5344CB8AC3E}">
        <p14:creationId xmlns:p14="http://schemas.microsoft.com/office/powerpoint/2010/main" val="1909559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50420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628045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bwMode="auto">
          <a:xfrm>
            <a:off x="457200" y="719138"/>
            <a:ext cx="6400800" cy="360045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60419"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500">
                <a:solidFill>
                  <a:schemeClr val="tx1"/>
                </a:solidFill>
                <a:latin typeface="Arial" charset="0"/>
                <a:ea typeface="ＭＳ Ｐゴシック" charset="0"/>
                <a:cs typeface="ＭＳ Ｐゴシック" charset="0"/>
              </a:defRPr>
            </a:lvl1pPr>
            <a:lvl2pPr marL="770662" indent="-296408" eaLnBrk="0" hangingPunct="0">
              <a:defRPr sz="2500">
                <a:solidFill>
                  <a:schemeClr val="tx1"/>
                </a:solidFill>
                <a:latin typeface="Arial" charset="0"/>
                <a:ea typeface="ＭＳ Ｐゴシック" charset="0"/>
              </a:defRPr>
            </a:lvl2pPr>
            <a:lvl3pPr marL="1185634" indent="-237127" eaLnBrk="0" hangingPunct="0">
              <a:defRPr sz="2500">
                <a:solidFill>
                  <a:schemeClr val="tx1"/>
                </a:solidFill>
                <a:latin typeface="Arial" charset="0"/>
                <a:ea typeface="ＭＳ Ｐゴシック" charset="0"/>
              </a:defRPr>
            </a:lvl3pPr>
            <a:lvl4pPr marL="1659887" indent="-237127" eaLnBrk="0" hangingPunct="0">
              <a:defRPr sz="2500">
                <a:solidFill>
                  <a:schemeClr val="tx1"/>
                </a:solidFill>
                <a:latin typeface="Arial" charset="0"/>
                <a:ea typeface="ＭＳ Ｐゴシック" charset="0"/>
              </a:defRPr>
            </a:lvl4pPr>
            <a:lvl5pPr marL="2134141" indent="-237127" eaLnBrk="0" hangingPunct="0">
              <a:defRPr sz="2500">
                <a:solidFill>
                  <a:schemeClr val="tx1"/>
                </a:solidFill>
                <a:latin typeface="Arial" charset="0"/>
                <a:ea typeface="ＭＳ Ｐゴシック" charset="0"/>
              </a:defRPr>
            </a:lvl5pPr>
            <a:lvl6pPr marL="2608395" indent="-237127" eaLnBrk="0" fontAlgn="base" hangingPunct="0">
              <a:spcBef>
                <a:spcPct val="0"/>
              </a:spcBef>
              <a:spcAft>
                <a:spcPct val="0"/>
              </a:spcAft>
              <a:defRPr sz="2500">
                <a:solidFill>
                  <a:schemeClr val="tx1"/>
                </a:solidFill>
                <a:latin typeface="Arial" charset="0"/>
                <a:ea typeface="ＭＳ Ｐゴシック" charset="0"/>
              </a:defRPr>
            </a:lvl6pPr>
            <a:lvl7pPr marL="3082648" indent="-237127" eaLnBrk="0" fontAlgn="base" hangingPunct="0">
              <a:spcBef>
                <a:spcPct val="0"/>
              </a:spcBef>
              <a:spcAft>
                <a:spcPct val="0"/>
              </a:spcAft>
              <a:defRPr sz="2500">
                <a:solidFill>
                  <a:schemeClr val="tx1"/>
                </a:solidFill>
                <a:latin typeface="Arial" charset="0"/>
                <a:ea typeface="ＭＳ Ｐゴシック" charset="0"/>
              </a:defRPr>
            </a:lvl7pPr>
            <a:lvl8pPr marL="3556902" indent="-237127" eaLnBrk="0" fontAlgn="base" hangingPunct="0">
              <a:spcBef>
                <a:spcPct val="0"/>
              </a:spcBef>
              <a:spcAft>
                <a:spcPct val="0"/>
              </a:spcAft>
              <a:defRPr sz="2500">
                <a:solidFill>
                  <a:schemeClr val="tx1"/>
                </a:solidFill>
                <a:latin typeface="Arial" charset="0"/>
                <a:ea typeface="ＭＳ Ｐゴシック" charset="0"/>
              </a:defRPr>
            </a:lvl8pPr>
            <a:lvl9pPr marL="4031155" indent="-237127" eaLnBrk="0" fontAlgn="base" hangingPunct="0">
              <a:spcBef>
                <a:spcPct val="0"/>
              </a:spcBef>
              <a:spcAft>
                <a:spcPct val="0"/>
              </a:spcAft>
              <a:defRPr sz="2500">
                <a:solidFill>
                  <a:schemeClr val="tx1"/>
                </a:solidFill>
                <a:latin typeface="Arial" charset="0"/>
                <a:ea typeface="ＭＳ Ｐゴシック" charset="0"/>
              </a:defRPr>
            </a:lvl9pPr>
          </a:lstStyle>
          <a:p>
            <a:pPr eaLnBrk="1" fontAlgn="base" hangingPunct="1">
              <a:spcBef>
                <a:spcPct val="0"/>
              </a:spcBef>
              <a:spcAft>
                <a:spcPct val="0"/>
              </a:spcAft>
            </a:pPr>
            <a:fld id="{B0957747-978F-4142-991A-1219862459BD}" type="slidenum">
              <a:rPr lang="en-US" sz="1200">
                <a:latin typeface="Calibri" charset="0"/>
              </a:rPr>
              <a:pPr eaLnBrk="1" fontAlgn="base" hangingPunct="1">
                <a:spcBef>
                  <a:spcPct val="0"/>
                </a:spcBef>
                <a:spcAft>
                  <a:spcPct val="0"/>
                </a:spcAft>
              </a:pPr>
              <a:t>16</a:t>
            </a:fld>
            <a:endParaRPr lang="en-US" sz="1200" dirty="0">
              <a:latin typeface="Calibri" charset="0"/>
            </a:endParaRPr>
          </a:p>
        </p:txBody>
      </p:sp>
    </p:spTree>
    <p:extLst>
      <p:ext uri="{BB962C8B-B14F-4D97-AF65-F5344CB8AC3E}">
        <p14:creationId xmlns:p14="http://schemas.microsoft.com/office/powerpoint/2010/main" val="1747850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358329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574220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this</a:t>
            </a:r>
            <a:r>
              <a:rPr lang="en-US" baseline="0" dirty="0"/>
              <a:t> place holder to take the temperature of the class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5224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265B1E98-6FC8-4318-AF91-2B5CF8B581AF}" type="datetime8">
              <a:rPr lang="en-US" smtClean="0">
                <a:solidFill>
                  <a:prstClr val="black"/>
                </a:solidFill>
              </a:rPr>
              <a:t>5/1/2017 8:46 AM</a:t>
            </a:fld>
            <a:endParaRPr lang="en-US" dirty="0">
              <a:solidFill>
                <a:prstClr val="black"/>
              </a:solidFill>
            </a:endParaRPr>
          </a:p>
        </p:txBody>
      </p:sp>
      <p:sp>
        <p:nvSpPr>
          <p:cNvPr id="6" name="Footer Placeholder 5"/>
          <p:cNvSpPr>
            <a:spLocks noGrp="1"/>
          </p:cNvSpPr>
          <p:nvPr>
            <p:ph type="ftr" sz="quarter" idx="12"/>
          </p:nvPr>
        </p:nvSpPr>
        <p:spPr/>
        <p:txBody>
          <a:bodyPr/>
          <a:lstStyle/>
          <a:p>
            <a:endParaRPr lang="en-US" dirty="0">
              <a:solidFill>
                <a:prstClr val="black"/>
              </a:solidFill>
            </a:endParaRPr>
          </a:p>
        </p:txBody>
      </p:sp>
      <p:sp>
        <p:nvSpPr>
          <p:cNvPr id="7" name="Slide Number Placeholder 6"/>
          <p:cNvSpPr>
            <a:spLocks noGrp="1"/>
          </p:cNvSpPr>
          <p:nvPr>
            <p:ph type="sldNum" sz="quarter" idx="13"/>
          </p:nvPr>
        </p:nvSpPr>
        <p:spPr/>
        <p:txBody>
          <a:bodyPr/>
          <a:lstStyle/>
          <a:p>
            <a:fld id="{F55EC67E-402D-4FA6-937E-816E25842894}"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497691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b="1" dirty="0"/>
              <a:t> </a:t>
            </a:r>
            <a:r>
              <a:rPr lang="en-US" sz="1200" dirty="0"/>
              <a:t>Establish that R is a language is as important for the community that uses it an the capabilities written to extend it than the language itself.</a:t>
            </a:r>
          </a:p>
          <a:p>
            <a:pPr marL="177845" indent="-177845" defTabSz="982240">
              <a:spcAft>
                <a:spcPts val="358"/>
              </a:spcAft>
              <a:buFont typeface="Arial" panose="020B0604020202020204" pitchFamily="34" charset="0"/>
              <a:buChar char="•"/>
              <a:defRPr/>
            </a:pPr>
            <a:endParaRPr lang="en-US" sz="1200"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Part 1 of the R World is The R language, developed specifically for data analysis – particularly among statisticians and mathematicians.</a:t>
            </a:r>
          </a:p>
          <a:p>
            <a:pPr marL="177845" indent="-177845" defTabSz="982240">
              <a:spcAft>
                <a:spcPts val="358"/>
              </a:spcAft>
              <a:buFont typeface="Arial" panose="020B0604020202020204" pitchFamily="34" charset="0"/>
              <a:buChar char="•"/>
              <a:defRPr/>
            </a:pPr>
            <a:r>
              <a:rPr lang="en-US" sz="1200" dirty="0"/>
              <a:t>[optional points]:</a:t>
            </a:r>
          </a:p>
          <a:p>
            <a:pPr marL="403211" lvl="1" indent="-177845" defTabSz="982240">
              <a:spcAft>
                <a:spcPts val="358"/>
              </a:spcAft>
              <a:defRPr/>
            </a:pPr>
            <a:r>
              <a:rPr lang="en-US" sz="1200" dirty="0"/>
              <a:t>Developed in New Zealand, release in roughly 2000.  </a:t>
            </a:r>
          </a:p>
          <a:p>
            <a:pPr marL="403211" lvl="1" indent="-177845" defTabSz="982240">
              <a:spcAft>
                <a:spcPts val="358"/>
              </a:spcAft>
              <a:defRPr/>
            </a:pPr>
            <a:r>
              <a:rPr lang="en-US" sz="1200" dirty="0"/>
              <a:t>Maintained by the R Foundation which releases new editions of R every few weeks.</a:t>
            </a:r>
          </a:p>
          <a:p>
            <a:pPr marL="403211" lvl="1" indent="-177845" defTabSz="982240">
              <a:spcAft>
                <a:spcPts val="358"/>
              </a:spcAft>
              <a:defRPr/>
            </a:pPr>
            <a:r>
              <a:rPr lang="en-US" sz="1200" dirty="0"/>
              <a:t>Licensed under GPL open source license.</a:t>
            </a:r>
          </a:p>
          <a:p>
            <a:pPr marL="177845" indent="-177845" defTabSz="982240">
              <a:spcAft>
                <a:spcPts val="358"/>
              </a:spcAft>
              <a:buFont typeface="Arial" panose="020B0604020202020204" pitchFamily="34" charset="0"/>
              <a:buChar char="•"/>
              <a:defRPr/>
            </a:pPr>
            <a:r>
              <a:rPr lang="en-US" sz="1200" dirty="0"/>
              <a:t>R directly supports complex data manipulation operations making them extremely simple for users, particularly those with greater depth in statistics and mathematics than in computer science.</a:t>
            </a:r>
          </a:p>
          <a:p>
            <a:pPr marL="177845" indent="-177845" defTabSz="982240">
              <a:spcAft>
                <a:spcPts val="358"/>
              </a:spcAft>
              <a:buFont typeface="Arial" panose="020B0604020202020204" pitchFamily="34" charset="0"/>
              <a:buChar char="•"/>
              <a:defRPr/>
            </a:pPr>
            <a:r>
              <a:rPr lang="en-US" sz="1200" dirty="0"/>
              <a:t>Huge community of users across industry, government and academia use R daily.</a:t>
            </a:r>
          </a:p>
          <a:p>
            <a:pPr marL="177845" indent="-177845" defTabSz="982240">
              <a:spcAft>
                <a:spcPts val="358"/>
              </a:spcAft>
              <a:buFont typeface="Arial" panose="020B0604020202020204" pitchFamily="34" charset="0"/>
              <a:buChar char="•"/>
              <a:defRPr/>
            </a:pPr>
            <a:r>
              <a:rPr lang="en-US" sz="1200" dirty="0"/>
              <a:t>There are R user groups in most major cities.  Some of them very active and very large.  Suggest that users look at </a:t>
            </a:r>
            <a:r>
              <a:rPr lang="en-US" sz="1200" dirty="0" err="1"/>
              <a:t>MeetUp</a:t>
            </a:r>
            <a:r>
              <a:rPr lang="en-US" sz="1200" dirty="0"/>
              <a:t> for local groups that meet regularly.  </a:t>
            </a:r>
          </a:p>
          <a:p>
            <a:pPr marL="177845" indent="-177845" defTabSz="982240">
              <a:spcAft>
                <a:spcPts val="358"/>
              </a:spcAft>
              <a:buFont typeface="Arial" panose="020B0604020202020204" pitchFamily="34" charset="0"/>
              <a:buChar char="•"/>
              <a:defRPr/>
            </a:pPr>
            <a:r>
              <a:rPr lang="en-US" sz="1200" dirty="0"/>
              <a:t>Most important to the value of R is the huge repository of freely exchanged, algorithms, techniques, scripts, adapters, techniques, training available.</a:t>
            </a:r>
          </a:p>
          <a:p>
            <a:pPr marL="177845" indent="-177845" defTabSz="982240">
              <a:spcAft>
                <a:spcPts val="358"/>
              </a:spcAft>
              <a:buFont typeface="Arial" panose="020B0604020202020204" pitchFamily="34" charset="0"/>
              <a:buChar char="•"/>
              <a:defRPr/>
            </a:pPr>
            <a:r>
              <a:rPr lang="en-US" sz="1200" dirty="0"/>
              <a:t>Introduce CRAN:  “The Comprehensive R Archive Network”.</a:t>
            </a:r>
          </a:p>
          <a:p>
            <a:pPr marL="403211" lvl="1" indent="-177845" defTabSz="982240">
              <a:spcAft>
                <a:spcPts val="358"/>
              </a:spcAft>
              <a:defRPr/>
            </a:pPr>
            <a:r>
              <a:rPr lang="en-US" sz="1200" dirty="0"/>
              <a:t>Data access &amp; integration</a:t>
            </a:r>
          </a:p>
          <a:p>
            <a:pPr marL="403211" lvl="1" indent="-177845" defTabSz="982240">
              <a:spcAft>
                <a:spcPts val="358"/>
              </a:spcAft>
              <a:defRPr/>
            </a:pPr>
            <a:r>
              <a:rPr lang="en-US" sz="1200" dirty="0"/>
              <a:t>Data transformation</a:t>
            </a:r>
          </a:p>
          <a:p>
            <a:pPr marL="403211" lvl="1" indent="-177845" defTabSz="982240">
              <a:spcAft>
                <a:spcPts val="358"/>
              </a:spcAft>
              <a:defRPr/>
            </a:pPr>
            <a:r>
              <a:rPr lang="en-US" sz="1200" dirty="0"/>
              <a:t>Data profiling</a:t>
            </a:r>
          </a:p>
          <a:p>
            <a:pPr marL="403211" lvl="1" indent="-177845" defTabSz="982240">
              <a:spcAft>
                <a:spcPts val="358"/>
              </a:spcAft>
              <a:defRPr/>
            </a:pPr>
            <a:r>
              <a:rPr lang="en-US" sz="1200" dirty="0"/>
              <a:t>Data visualization</a:t>
            </a:r>
          </a:p>
          <a:p>
            <a:pPr marL="403211" lvl="1" indent="-177845" defTabSz="982240">
              <a:spcAft>
                <a:spcPts val="358"/>
              </a:spcAft>
              <a:defRPr/>
            </a:pPr>
            <a:r>
              <a:rPr lang="en-US" sz="1200" dirty="0"/>
              <a:t>Predictive analytics</a:t>
            </a:r>
          </a:p>
          <a:p>
            <a:pPr marL="403211" lvl="1" indent="-177845" defTabSz="982240">
              <a:spcAft>
                <a:spcPts val="358"/>
              </a:spcAft>
              <a:defRPr/>
            </a:pPr>
            <a:r>
              <a:rPr lang="en-US" sz="1200" dirty="0"/>
              <a:t>Machine Learning</a:t>
            </a:r>
          </a:p>
          <a:p>
            <a:pPr marL="177845" indent="-177845" defTabSz="982240">
              <a:spcAft>
                <a:spcPts val="358"/>
              </a:spcAft>
              <a:buFont typeface="Arial" panose="020B0604020202020204" pitchFamily="34" charset="0"/>
              <a:buChar char="•"/>
              <a:defRPr/>
            </a:pPr>
            <a:r>
              <a:rPr lang="en-US" sz="1200" dirty="0"/>
              <a:t>CRAN contains over 7000 (and growing) contributed packages.  Many algorithms, test data, comments on usage, etc.  One package contains hundreds of algorithms packaged as a library.</a:t>
            </a:r>
          </a:p>
          <a:p>
            <a:pPr marL="177845" indent="-177845" defTabSz="982240">
              <a:spcAft>
                <a:spcPts val="358"/>
              </a:spcAft>
              <a:buFont typeface="Arial" panose="020B0604020202020204" pitchFamily="34" charset="0"/>
              <a:buChar char="•"/>
              <a:defRPr/>
            </a:pPr>
            <a:r>
              <a:rPr lang="en-US" sz="1200" dirty="0"/>
              <a:t>All are designed to run with the R language.</a:t>
            </a:r>
          </a:p>
          <a:p>
            <a:pPr marL="177845" indent="-177845" defTabSz="982240">
              <a:spcAft>
                <a:spcPts val="358"/>
              </a:spcAft>
              <a:buFont typeface="Arial" panose="020B0604020202020204" pitchFamily="34" charset="0"/>
              <a:buChar char="•"/>
              <a:defRPr/>
            </a:pPr>
            <a:r>
              <a:rPr lang="en-US" sz="1200" dirty="0"/>
              <a:t>CRAN is the largest but not the only.  Thousands of additional algorithms, visualizations and tools are available from </a:t>
            </a:r>
            <a:r>
              <a:rPr lang="en-US" sz="1200" dirty="0" err="1"/>
              <a:t>BioConductor</a:t>
            </a:r>
            <a:r>
              <a:rPr lang="en-US" sz="1200" dirty="0"/>
              <a:t>, GitHub and other repositories.</a:t>
            </a:r>
            <a:endParaRPr lang="en-US" sz="1200" b="1" dirty="0"/>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2218366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7533">
              <a:spcAft>
                <a:spcPts val="353"/>
              </a:spcAft>
            </a:pPr>
            <a:r>
              <a:rPr lang="en-US" dirty="0">
                <a:solidFill>
                  <a:srgbClr val="505050">
                    <a:lumMod val="60000"/>
                    <a:lumOff val="40000"/>
                  </a:srgbClr>
                </a:solidFill>
                <a:latin typeface="Segoe UI"/>
              </a:rPr>
              <a:t>CRAN Task View by Barry </a:t>
            </a:r>
            <a:r>
              <a:rPr lang="en-US" dirty="0" err="1">
                <a:solidFill>
                  <a:srgbClr val="505050">
                    <a:lumMod val="60000"/>
                    <a:lumOff val="40000"/>
                  </a:srgbClr>
                </a:solidFill>
                <a:latin typeface="Segoe UI"/>
              </a:rPr>
              <a:t>Rowlingson</a:t>
            </a:r>
            <a:r>
              <a:rPr lang="en-US" dirty="0">
                <a:solidFill>
                  <a:srgbClr val="505050">
                    <a:lumMod val="60000"/>
                    <a:lumOff val="40000"/>
                  </a:srgbClr>
                </a:solidFill>
                <a:latin typeface="Segoe UI"/>
              </a:rPr>
              <a:t>: </a:t>
            </a:r>
            <a:r>
              <a:rPr lang="en-US" dirty="0">
                <a:solidFill>
                  <a:srgbClr val="505050">
                    <a:lumMod val="60000"/>
                    <a:lumOff val="40000"/>
                  </a:srgbClr>
                </a:solidFill>
                <a:latin typeface="Segoe UI"/>
                <a:hlinkClick r:id="rId3"/>
              </a:rPr>
              <a:t>http://www.maths.lancs.ac.uk/~rowlings/R/TaskViews/</a:t>
            </a:r>
          </a:p>
          <a:p>
            <a:endParaRPr lang="en-US" dirty="0"/>
          </a:p>
        </p:txBody>
      </p:sp>
      <p:sp>
        <p:nvSpPr>
          <p:cNvPr id="4" name="Slide Number Placeholder 3"/>
          <p:cNvSpPr>
            <a:spLocks noGrp="1"/>
          </p:cNvSpPr>
          <p:nvPr>
            <p:ph type="sldNum" sz="quarter" idx="10"/>
          </p:nvPr>
        </p:nvSpPr>
        <p:spPr/>
        <p:txBody>
          <a:bodyPr/>
          <a:lstStyle/>
          <a:p>
            <a:fld id="{F90B58A7-4721-4E96-841F-E2F566DBA112}" type="slidenum">
              <a:rPr lang="en-US" smtClean="0"/>
              <a:t>6</a:t>
            </a:fld>
            <a:endParaRPr lang="en-US" dirty="0"/>
          </a:p>
        </p:txBody>
      </p:sp>
    </p:spTree>
    <p:extLst>
      <p:ext uri="{BB962C8B-B14F-4D97-AF65-F5344CB8AC3E}">
        <p14:creationId xmlns:p14="http://schemas.microsoft.com/office/powerpoint/2010/main" val="783868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latin typeface="+mn-lt"/>
                <a:ea typeface="MS PGothic" panose="020B0600070205080204" pitchFamily="34" charset="-128"/>
                <a:cs typeface="ＭＳ Ｐゴシック" charset="0"/>
              </a:rPr>
              <a:t>Slide objective</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Introduce how the use of open source R for machine learning and advanced analytics has been limited to a narrow user base of data scientists. Related to this, also discuss how many challenges and complexities remain for advanced analytics in the marketplace.</a:t>
            </a:r>
          </a:p>
          <a:p>
            <a:pPr defTabSz="982240">
              <a:spcAft>
                <a:spcPts val="358"/>
              </a:spcAft>
              <a:defRPr/>
            </a:pPr>
            <a:endParaRPr lang="en-US" i="1"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i="0" dirty="0"/>
              <a:t>Today,</a:t>
            </a:r>
            <a:r>
              <a:rPr lang="en-US" i="0" baseline="0" dirty="0"/>
              <a:t> advanced analytics using open source R are being performed only by highly trained and specialized data scientists, mathematicians, and analysts who can create and nurture these models. This means that many challenges and complexities remain in the marketplace.</a:t>
            </a:r>
          </a:p>
          <a:p>
            <a:pPr defTabSz="982240">
              <a:spcAft>
                <a:spcPts val="358"/>
              </a:spcAft>
              <a:defRPr/>
            </a:pPr>
            <a:endParaRPr lang="en-US" i="0" baseline="0" dirty="0"/>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First, many companies cannot negotiate </a:t>
            </a:r>
            <a:r>
              <a:rPr lang="en-US" sz="1200" dirty="0">
                <a:solidFill>
                  <a:srgbClr val="FFFFFF"/>
                </a:solidFill>
                <a:latin typeface="Segoe UI Light"/>
                <a:ea typeface="Segoe UI" pitchFamily="34" charset="0"/>
                <a:cs typeface="Segoe UI" pitchFamily="34" charset="0"/>
              </a:rPr>
              <a:t>the increasing costs of specialized talent, infrastructure, and machine learning tools that make total cost of ownership (TCO) and return on investment (ROI) uncertain.</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Second, </a:t>
            </a:r>
            <a:r>
              <a:rPr lang="en-US" sz="1200" dirty="0">
                <a:latin typeface="+mn-lt"/>
                <a:cs typeface="Segoe UI" pitchFamily="34" charset="0"/>
              </a:rPr>
              <a:t>s</a:t>
            </a:r>
            <a:r>
              <a:rPr lang="en-US" sz="1200" dirty="0">
                <a:latin typeface="+mn-lt"/>
                <a:ea typeface="Segoe UI" pitchFamily="34" charset="0"/>
                <a:cs typeface="Segoe UI" pitchFamily="34" charset="0"/>
              </a:rPr>
              <a:t>iloed and cumbersome data management restricts access to data and poses limitations on what data can be included in models.</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Third, trying to collaborate across </a:t>
            </a:r>
            <a:r>
              <a:rPr lang="en-US" sz="1200" dirty="0">
                <a:latin typeface="+mn-lt"/>
                <a:cs typeface="Segoe UI" pitchFamily="34" charset="0"/>
              </a:rPr>
              <a:t>c</a:t>
            </a:r>
            <a:r>
              <a:rPr lang="en-US" sz="1200" dirty="0">
                <a:latin typeface="+mn-lt"/>
                <a:ea typeface="Segoe UI" pitchFamily="34" charset="0"/>
                <a:cs typeface="Segoe UI" pitchFamily="34" charset="0"/>
              </a:rPr>
              <a:t>omplex and fragmented technologies tends to limit agility and reduce participation in exploring data and building models. </a:t>
            </a:r>
            <a:r>
              <a:rPr lang="en-US" sz="1200" dirty="0">
                <a:solidFill>
                  <a:schemeClr val="bg1"/>
                </a:solidFill>
                <a:latin typeface="+mn-lt"/>
                <a:ea typeface="Segoe UI" pitchFamily="34" charset="0"/>
                <a:cs typeface="Segoe UI" pitchFamily="34" charset="0"/>
              </a:rPr>
              <a:t>P</a:t>
            </a:r>
            <a:r>
              <a:rPr lang="en-US" i="0" dirty="0">
                <a:solidFill>
                  <a:schemeClr val="bg1"/>
                </a:solidFill>
                <a:ea typeface="Segoe UI" pitchFamily="34" charset="0"/>
                <a:cs typeface="Segoe UI" pitchFamily="34" charset="0"/>
              </a:rPr>
              <a:t>eople end up struggling with the technology instead of focusing on the business problem at hand.</a:t>
            </a:r>
            <a:endParaRPr lang="en-US" sz="1200" dirty="0">
              <a:solidFill>
                <a:schemeClr val="bg1"/>
              </a:solidFill>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chemeClr val="bg1"/>
              </a:solidFill>
              <a:latin typeface="+mn-lt"/>
              <a:ea typeface="Segoe UI" pitchFamily="34" charset="0"/>
              <a:cs typeface="Segoe UI" pitchFamily="34" charset="0"/>
            </a:endParaRPr>
          </a:p>
          <a:p>
            <a:pPr marL="177845" indent="-177845" defTabSz="982240">
              <a:spcAft>
                <a:spcPts val="358"/>
              </a:spcAft>
              <a:buFont typeface="Arial" panose="020B0604020202020204" pitchFamily="34" charset="0"/>
              <a:buChar char="•"/>
              <a:defRPr/>
            </a:pPr>
            <a:r>
              <a:rPr lang="en-US" i="0" baseline="0" dirty="0"/>
              <a:t>Finally, many models never achieve business value because it’s so difficult to deploy them to stable production environments. If you can imagine spending hundreds of thousands of dollars on a solution and having it never go into production, you can see why machine learning has been so niche up to this point.</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4014925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5/1/2017 8:46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066891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Slide objective</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At a high level, describe the evolution of predictive analytics technology and its current state in the marketplace. Also, introduce the related value proposition of combining the R programming language with the Microsoft data platform.</a:t>
            </a:r>
          </a:p>
          <a:p>
            <a:pPr defTabSz="966621" eaLnBrk="0" fontAlgn="base" hangingPunct="0">
              <a:lnSpc>
                <a:spcPct val="100000"/>
              </a:lnSpc>
              <a:spcBef>
                <a:spcPct val="30000"/>
              </a:spcBef>
              <a:spcAft>
                <a:spcPct val="0"/>
              </a:spcAft>
              <a:defRPr/>
            </a:pPr>
            <a:endParaRPr lang="en-US" sz="1200" i="1" dirty="0">
              <a:latin typeface="+mn-lt"/>
              <a:ea typeface="MS PGothic" panose="020B0600070205080204" pitchFamily="34" charset="-128"/>
              <a:cs typeface="ＭＳ Ｐゴシック" charset="0"/>
            </a:endParaRPr>
          </a:p>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Talking points</a:t>
            </a:r>
            <a:endParaRPr lang="en-US" sz="1200" dirty="0">
              <a:latin typeface="+mn-lt"/>
              <a:ea typeface="MS PGothic" panose="020B0600070205080204" pitchFamily="34" charset="-128"/>
              <a:cs typeface="ＭＳ Ｐゴシック" charset="0"/>
            </a:endParaRP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Data is the currency of modern business; from the cloud to on-premises and everything in between, access to data anytime, anywhere from varied sources has become a requirement for successful planning and operation. Today, the R open source programming language enables organizations to move beyond reacting to data after the fact, and begin predicting results and gathering proactive insights to help plan ahead. </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Basically, an evolution is taking place.</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The rise of machine learning and advanced analytics gives us the ability not only to look at historical data to understand what happened and why, but also to harness predictive analytics to peer into the future. With predictive analytics, we can better understand what is likely to happen and identify what actions should be taken so businesses can automate outcomes.</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Again, to date, R has been available only as open source. But now that’s changed, and Microsoft is introducing a new value proposition.</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endParaRPr lang="en-US" dirty="0"/>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dirty="0"/>
              <a:t>With R from</a:t>
            </a:r>
            <a:r>
              <a:rPr lang="en-US" baseline="0" dirty="0"/>
              <a:t> Microsoft, you get:</a:t>
            </a:r>
          </a:p>
          <a:p>
            <a:pPr marL="403211" lvl="1" indent="-177845" defTabSz="966621" eaLnBrk="0" fontAlgn="base" hangingPunct="0">
              <a:lnSpc>
                <a:spcPct val="100000"/>
              </a:lnSpc>
              <a:spcBef>
                <a:spcPct val="30000"/>
              </a:spcBef>
              <a:spcAft>
                <a:spcPct val="0"/>
              </a:spcAft>
              <a:defRPr/>
            </a:pPr>
            <a:r>
              <a:rPr lang="en-US" baseline="0" dirty="0"/>
              <a:t>peace of mind,</a:t>
            </a:r>
          </a:p>
          <a:p>
            <a:pPr marL="403211" lvl="1" indent="-177845" defTabSz="966621" eaLnBrk="0" fontAlgn="base" hangingPunct="0">
              <a:lnSpc>
                <a:spcPct val="100000"/>
              </a:lnSpc>
              <a:spcBef>
                <a:spcPct val="30000"/>
              </a:spcBef>
              <a:spcAft>
                <a:spcPct val="0"/>
              </a:spcAft>
              <a:defRPr/>
            </a:pPr>
            <a:r>
              <a:rPr lang="en-US" baseline="0" dirty="0"/>
              <a:t>Efficiency,</a:t>
            </a:r>
          </a:p>
          <a:p>
            <a:pPr marL="403211" lvl="1" indent="-177845" defTabSz="966621" eaLnBrk="0" fontAlgn="base" hangingPunct="0">
              <a:lnSpc>
                <a:spcPct val="100000"/>
              </a:lnSpc>
              <a:spcBef>
                <a:spcPct val="30000"/>
              </a:spcBef>
              <a:spcAft>
                <a:spcPct val="0"/>
              </a:spcAft>
              <a:defRPr/>
            </a:pPr>
            <a:r>
              <a:rPr lang="en-US" baseline="0" dirty="0"/>
              <a:t>Speed and scalability,</a:t>
            </a:r>
          </a:p>
          <a:p>
            <a:pPr marL="403211" lvl="1" indent="-177845" defTabSz="966621" eaLnBrk="0" fontAlgn="base" hangingPunct="0">
              <a:lnSpc>
                <a:spcPct val="100000"/>
              </a:lnSpc>
              <a:spcBef>
                <a:spcPct val="30000"/>
              </a:spcBef>
              <a:spcAft>
                <a:spcPct val="0"/>
              </a:spcAft>
              <a:defRPr/>
            </a:pPr>
            <a:r>
              <a:rPr lang="en-US" baseline="0" dirty="0"/>
              <a:t>And flexibility and agility.</a:t>
            </a:r>
          </a:p>
          <a:p>
            <a:pPr marL="403211" lvl="1" indent="-177845" defTabSz="966621" eaLnBrk="0" fontAlgn="base" hangingPunct="0">
              <a:lnSpc>
                <a:spcPct val="100000"/>
              </a:lnSpc>
              <a:spcBef>
                <a:spcPct val="30000"/>
              </a:spcBef>
              <a:spcAft>
                <a:spcPct val="0"/>
              </a:spcAft>
              <a:defRPr/>
            </a:pPr>
            <a:endParaRPr lang="en-US" baseline="0" dirty="0"/>
          </a:p>
          <a:p>
            <a:r>
              <a:rPr lang="en-US" b="1" dirty="0"/>
              <a:t>Notes</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225366" lvl="1" indent="0" defTabSz="966621" eaLnBrk="0" fontAlgn="base" hangingPunct="0">
              <a:lnSpc>
                <a:spcPct val="100000"/>
              </a:lnSpc>
              <a:spcBef>
                <a:spcPct val="30000"/>
              </a:spcBef>
              <a:spcAft>
                <a:spcPct val="0"/>
              </a:spcAft>
              <a:buNone/>
              <a:defRPr/>
            </a:pPr>
            <a:endParaRPr lang="en-US" baseline="0"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9</a:t>
            </a:fld>
            <a:endParaRPr lang="en-US" dirty="0"/>
          </a:p>
        </p:txBody>
      </p:sp>
    </p:spTree>
    <p:extLst>
      <p:ext uri="{BB962C8B-B14F-4D97-AF65-F5344CB8AC3E}">
        <p14:creationId xmlns:p14="http://schemas.microsoft.com/office/powerpoint/2010/main" val="1483556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r>
              <a:rPr lang="en-US" b="1" dirty="0"/>
              <a:t>Slide Objective</a:t>
            </a:r>
          </a:p>
          <a:p>
            <a:pPr marL="177845" indent="-177845">
              <a:buFont typeface="Arial" panose="020B0604020202020204" pitchFamily="34" charset="0"/>
              <a:buChar char="•"/>
            </a:pPr>
            <a:r>
              <a:rPr lang="en-US" b="0" dirty="0"/>
              <a:t>Introduce</a:t>
            </a:r>
            <a:r>
              <a:rPr lang="en-US" b="0" baseline="0" dirty="0"/>
              <a:t> the two product families and transition to high-level product overviews.</a:t>
            </a:r>
          </a:p>
          <a:p>
            <a:pPr marL="177845" indent="-177845">
              <a:buFont typeface="Arial" panose="020B0604020202020204" pitchFamily="34" charset="0"/>
              <a:buChar char="•"/>
            </a:pPr>
            <a:endParaRPr lang="en-US" b="0" dirty="0"/>
          </a:p>
          <a:p>
            <a:r>
              <a:rPr lang="en-US" b="1" dirty="0"/>
              <a:t>Talking Points</a:t>
            </a:r>
          </a:p>
          <a:p>
            <a:pPr marL="177845" indent="-177845">
              <a:buFont typeface="Arial" panose="020B0604020202020204" pitchFamily="34" charset="0"/>
              <a:buChar char="•"/>
            </a:pPr>
            <a:r>
              <a:rPr lang="en-US" b="0" dirty="0"/>
              <a:t>Microsoft</a:t>
            </a:r>
            <a:r>
              <a:rPr lang="en-US" b="0" baseline="0" dirty="0"/>
              <a:t> brings two complementary product lines to bear on the challenges of Advanced Analytics.</a:t>
            </a:r>
          </a:p>
          <a:p>
            <a:pPr marL="177845" indent="-177845">
              <a:buFont typeface="Arial" panose="020B0604020202020204" pitchFamily="34" charset="0"/>
              <a:buChar char="•"/>
            </a:pPr>
            <a:r>
              <a:rPr lang="en-US" b="0" baseline="0" dirty="0"/>
              <a:t>Cortana Intelligence Suite provides a rich, end-to-end, cloud-based advanced analytics capability.</a:t>
            </a:r>
          </a:p>
          <a:p>
            <a:pPr marL="177845" indent="-177845">
              <a:buFont typeface="Arial" panose="020B0604020202020204" pitchFamily="34" charset="0"/>
              <a:buChar char="•"/>
            </a:pPr>
            <a:r>
              <a:rPr lang="en-US" b="0" baseline="0" dirty="0"/>
              <a:t>Microsoft’s R Server and SQL R Services products leverage a predominantly on-premises point of view – designed for users with significant investments in on-premises data, data repositories, and application portfolios.</a:t>
            </a:r>
            <a:endParaRPr lang="en-US" b="0" dirty="0"/>
          </a:p>
          <a:p>
            <a:endParaRPr lang="en-US" b="1" dirty="0"/>
          </a:p>
          <a:p>
            <a:r>
              <a:rPr lang="en-US" b="1" dirty="0"/>
              <a:t>Notes</a:t>
            </a:r>
          </a:p>
          <a:p>
            <a:pPr marL="177845" indent="-177845">
              <a:buFont typeface="Arial" panose="020B0604020202020204" pitchFamily="34" charset="0"/>
              <a:buChar char="•"/>
            </a:pPr>
            <a:r>
              <a:rPr lang="en-US" b="0" dirty="0"/>
              <a:t>Avoid</a:t>
            </a:r>
            <a:r>
              <a:rPr lang="en-US" b="0" baseline="0" dirty="0"/>
              <a:t> being dragged into a direct comparison of the two products.  There is not a clear answer until much more is known about the audience and their challenges.</a:t>
            </a:r>
          </a:p>
          <a:p>
            <a:pPr marL="177845" indent="-177845">
              <a:buFont typeface="Arial" panose="020B0604020202020204" pitchFamily="34" charset="0"/>
              <a:buChar char="•"/>
            </a:pPr>
            <a:r>
              <a:rPr lang="en-US" b="0" baseline="0" dirty="0"/>
              <a:t>If you get dragged into this discussion you may well lose the remainder of your time.</a:t>
            </a:r>
            <a:endParaRPr lang="en-US" b="0" dirty="0"/>
          </a:p>
        </p:txBody>
      </p:sp>
      <p:sp>
        <p:nvSpPr>
          <p:cNvPr id="4" name="Header Placeholder 3"/>
          <p:cNvSpPr>
            <a:spLocks noGrp="1"/>
          </p:cNvSpPr>
          <p:nvPr>
            <p:ph type="hdr" sz="quarter" idx="10"/>
          </p:nvPr>
        </p:nvSpPr>
        <p:spPr/>
        <p:txBody>
          <a:bodyPr/>
          <a:lstStyle/>
          <a:p>
            <a:pPr defTabSz="967533">
              <a:defRPr/>
            </a:pPr>
            <a:r>
              <a:rPr lang="en-US">
                <a:solidFill>
                  <a:prstClr val="black"/>
                </a:solidFill>
              </a:rPr>
              <a:t>Build 2015</a:t>
            </a:r>
          </a:p>
          <a:p>
            <a:pPr defTabSz="967533">
              <a:defRPr/>
            </a:pPr>
            <a:endParaRPr lang="en-US" dirty="0">
              <a:solidFill>
                <a:prstClr val="black"/>
              </a:solidFill>
            </a:endParaRPr>
          </a:p>
        </p:txBody>
      </p:sp>
      <p:sp>
        <p:nvSpPr>
          <p:cNvPr id="5" name="Footer Placeholder 4"/>
          <p:cNvSpPr>
            <a:spLocks noGrp="1"/>
          </p:cNvSpPr>
          <p:nvPr>
            <p:ph type="ftr" sz="quarter" idx="11"/>
          </p:nvPr>
        </p:nvSpPr>
        <p:spPr/>
        <p:txBody>
          <a:bodyPr/>
          <a:lstStyle/>
          <a:p>
            <a:pPr marL="598448" defTabSz="975390"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defTabSz="967533">
              <a:defRPr/>
            </a:pPr>
            <a:fld id="{38EEC551-8CDA-4EB6-89BB-2A86C9F091C8}" type="datetime8">
              <a:rPr lang="en-US">
                <a:solidFill>
                  <a:prstClr val="black"/>
                </a:solidFill>
              </a:rPr>
              <a:pPr defTabSz="967533">
                <a:defRPr/>
              </a:pPr>
              <a:t>5/1/2017 8:46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67533">
              <a:defRPr/>
            </a:pPr>
            <a:fld id="{B4008EB6-D09E-4580-8CD6-DDB14511944F}" type="slidenum">
              <a:rPr lang="en-US">
                <a:solidFill>
                  <a:prstClr val="black"/>
                </a:solidFill>
              </a:rPr>
              <a:pPr defTabSz="967533">
                <a:defRPr/>
              </a:pPr>
              <a:t>10</a:t>
            </a:fld>
            <a:endParaRPr lang="en-US" dirty="0">
              <a:solidFill>
                <a:prstClr val="black"/>
              </a:solidFill>
            </a:endParaRPr>
          </a:p>
        </p:txBody>
      </p:sp>
    </p:spTree>
    <p:extLst>
      <p:ext uri="{BB962C8B-B14F-4D97-AF65-F5344CB8AC3E}">
        <p14:creationId xmlns:p14="http://schemas.microsoft.com/office/powerpoint/2010/main" val="26024522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708" t="16947" r="68" b="15692"/>
          <a:stretch/>
        </p:blipFill>
        <p:spPr>
          <a:xfrm>
            <a:off x="637" y="-635"/>
            <a:ext cx="12435840" cy="6995160"/>
          </a:xfrm>
          <a:prstGeom prst="rect">
            <a:avLst/>
          </a:prstGeom>
        </p:spPr>
      </p:pic>
      <p:sp>
        <p:nvSpPr>
          <p:cNvPr id="2" name="Rectangle 1"/>
          <p:cNvSpPr/>
          <p:nvPr userDrawn="1"/>
        </p:nvSpPr>
        <p:spPr bwMode="auto">
          <a:xfrm>
            <a:off x="5757799" y="2145701"/>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1"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81"/>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4"/>
            <a:ext cx="1686560" cy="363259"/>
          </a:xfrm>
          <a:prstGeom prst="rect">
            <a:avLst/>
          </a:prstGeom>
        </p:spPr>
      </p:pic>
    </p:spTree>
    <p:extLst>
      <p:ext uri="{BB962C8B-B14F-4D97-AF65-F5344CB8AC3E}">
        <p14:creationId xmlns:p14="http://schemas.microsoft.com/office/powerpoint/2010/main" val="121395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2"/>
            <a:ext cx="11887200" cy="2025683"/>
          </a:xfrm>
        </p:spPr>
        <p:txBody>
          <a:bodyPr/>
          <a:lstStyle>
            <a:lvl1pPr marL="0" indent="0">
              <a:buNone/>
              <a:defRPr>
                <a:gradFill>
                  <a:gsLst>
                    <a:gs pos="1250">
                      <a:schemeClr val="tx1"/>
                    </a:gs>
                    <a:gs pos="99000">
                      <a:schemeClr val="tx1"/>
                    </a:gs>
                  </a:gsLst>
                  <a:lin ang="5400000" scaled="0"/>
                </a:gradFill>
              </a:defRPr>
            </a:lvl1pPr>
            <a:lvl2pPr marL="0" indent="0">
              <a:buFontTx/>
              <a:buNone/>
              <a:defRPr sz="2001"/>
            </a:lvl2pPr>
            <a:lvl3pPr marL="228638" indent="0">
              <a:buNone/>
              <a:defRPr/>
            </a:lvl3pPr>
            <a:lvl4pPr marL="457274" indent="0">
              <a:buNone/>
              <a:defRPr/>
            </a:lvl4pPr>
            <a:lvl5pPr marL="685912"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37994"/>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1" hasCustomPrompt="1"/>
          </p:nvPr>
        </p:nvSpPr>
        <p:spPr>
          <a:xfrm>
            <a:off x="274639" y="926617"/>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1"/>
            </a:lvl2pPr>
            <a:lvl3pPr marL="231813" indent="0">
              <a:buNone/>
              <a:tabLst/>
              <a:defRPr sz="2001"/>
            </a:lvl3pPr>
            <a:lvl4pPr marL="460451" indent="0">
              <a:buNone/>
              <a:defRPr/>
            </a:lvl4pPr>
            <a:lvl5pPr marL="685912" indent="0">
              <a:buNone/>
              <a:tabLst/>
              <a:defRPr/>
            </a:lvl5pPr>
          </a:lstStyle>
          <a:p>
            <a:pPr lvl="0"/>
            <a:r>
              <a:rPr lang="en-US" dirty="0"/>
              <a:t>Click to edit Master text styles</a:t>
            </a:r>
          </a:p>
        </p:txBody>
      </p:sp>
    </p:spTree>
    <p:extLst>
      <p:ext uri="{BB962C8B-B14F-4D97-AF65-F5344CB8AC3E}">
        <p14:creationId xmlns:p14="http://schemas.microsoft.com/office/powerpoint/2010/main" val="173892580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741778"/>
            <a:ext cx="6477854" cy="1868204"/>
          </a:xfrm>
        </p:spPr>
        <p:txBody>
          <a:bodyPr/>
          <a:lstStyle>
            <a:lvl1pPr marL="0" indent="0">
              <a:spcBef>
                <a:spcPts val="1801"/>
              </a:spcBef>
              <a:buNone/>
              <a:defRPr sz="3600">
                <a:solidFill>
                  <a:schemeClr val="accent1"/>
                </a:solidFill>
              </a:defRPr>
            </a:lvl1pPr>
            <a:lvl2pPr marL="0" indent="0">
              <a:buFontTx/>
              <a:buNone/>
              <a:defRPr sz="2001"/>
            </a:lvl2pPr>
            <a:lvl3pPr marL="228638" indent="0">
              <a:buNone/>
              <a:defRPr sz="1801"/>
            </a:lvl3pPr>
            <a:lvl4pPr marL="457274" indent="0">
              <a:buNone/>
              <a:defRPr sz="1599"/>
            </a:lvl4pPr>
            <a:lvl5pPr marL="685912" indent="0">
              <a:buNone/>
              <a:defRPr sz="1599"/>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hasCustomPrompt="1"/>
          </p:nvPr>
        </p:nvSpPr>
        <p:spPr>
          <a:xfrm>
            <a:off x="274639" y="926617"/>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1"/>
            </a:lvl2pPr>
            <a:lvl3pPr marL="231813" indent="0">
              <a:buNone/>
              <a:tabLst/>
              <a:defRPr sz="2001"/>
            </a:lvl3pPr>
            <a:lvl4pPr marL="460451" indent="0">
              <a:buNone/>
              <a:defRPr/>
            </a:lvl4pPr>
            <a:lvl5pPr marL="685912" indent="0">
              <a:buNone/>
              <a:tabLst/>
              <a:defRPr/>
            </a:lvl5pPr>
          </a:lstStyle>
          <a:p>
            <a:pPr lvl="0"/>
            <a:r>
              <a:rPr lang="en-US" dirty="0"/>
              <a:t>Click to edit Master text styles</a:t>
            </a:r>
          </a:p>
        </p:txBody>
      </p:sp>
    </p:spTree>
    <p:extLst>
      <p:ext uri="{BB962C8B-B14F-4D97-AF65-F5344CB8AC3E}">
        <p14:creationId xmlns:p14="http://schemas.microsoft.com/office/powerpoint/2010/main" val="106776663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220974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xml"/><Relationship Id="rId7"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3"/>
            <a:ext cx="11887197" cy="209339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4"/>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72" r:id="rId1"/>
    <p:sldLayoutId id="2147484127" r:id="rId2"/>
  </p:sldLayoutIdLst>
  <p:transition>
    <p:fade/>
  </p:transition>
  <p:txStyles>
    <p:titleStyle>
      <a:lvl1pPr algn="l" defTabSz="932894"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55" marR="0" indent="-342955" algn="l" defTabSz="932894"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95" marR="0" indent="-241340" algn="l" defTabSz="932894" rtl="0" eaLnBrk="1" fontAlgn="auto" latinLnBrk="0" hangingPunct="1">
        <a:lnSpc>
          <a:spcPct val="90000"/>
        </a:lnSpc>
        <a:spcBef>
          <a:spcPct val="20000"/>
        </a:spcBef>
        <a:spcAft>
          <a:spcPts val="0"/>
        </a:spcAft>
        <a:buClrTx/>
        <a:buSzPct val="90000"/>
        <a:buFont typeface="Arial" pitchFamily="34" charset="0"/>
        <a:buChar char="•"/>
        <a:tabLst/>
        <a:defRPr sz="2401" kern="1200" spc="0" baseline="0">
          <a:gradFill>
            <a:gsLst>
              <a:gs pos="1250">
                <a:schemeClr val="tx1"/>
              </a:gs>
              <a:gs pos="100000">
                <a:schemeClr val="tx1"/>
              </a:gs>
            </a:gsLst>
            <a:lin ang="5400000" scaled="0"/>
          </a:gradFill>
          <a:latin typeface="+mn-lt"/>
          <a:ea typeface="+mn-ea"/>
          <a:cs typeface="+mn-cs"/>
        </a:defRPr>
      </a:lvl2pPr>
      <a:lvl3pPr marL="800231"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2001" kern="1200" spc="0" baseline="0">
          <a:gradFill>
            <a:gsLst>
              <a:gs pos="1250">
                <a:schemeClr val="tx1"/>
              </a:gs>
              <a:gs pos="100000">
                <a:schemeClr val="tx1"/>
              </a:gs>
            </a:gsLst>
            <a:lin ang="5400000" scaled="0"/>
          </a:gradFill>
          <a:latin typeface="+mn-lt"/>
          <a:ea typeface="+mn-ea"/>
          <a:cs typeface="+mn-cs"/>
        </a:defRPr>
      </a:lvl3pPr>
      <a:lvl4pPr marL="1028868"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4pPr>
      <a:lvl5pPr marL="1257505"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5pPr>
      <a:lvl6pPr marL="2565459"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6pPr>
      <a:lvl7pPr marL="3031906"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7pPr>
      <a:lvl8pPr marL="3498353"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8pPr>
      <a:lvl9pPr marL="3964802"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9pPr>
    </p:bodyStyle>
    <p:otherStyle>
      <a:defPPr>
        <a:defRPr lang="en-US"/>
      </a:defPPr>
      <a:lvl1pPr marL="0" algn="l" defTabSz="932894" rtl="0" eaLnBrk="1" latinLnBrk="0" hangingPunct="1">
        <a:defRPr sz="1801" kern="1200">
          <a:solidFill>
            <a:schemeClr val="tx1"/>
          </a:solidFill>
          <a:latin typeface="+mn-lt"/>
          <a:ea typeface="+mn-ea"/>
          <a:cs typeface="+mn-cs"/>
        </a:defRPr>
      </a:lvl1pPr>
      <a:lvl2pPr marL="466448" algn="l" defTabSz="932894" rtl="0" eaLnBrk="1" latinLnBrk="0" hangingPunct="1">
        <a:defRPr sz="1801" kern="1200">
          <a:solidFill>
            <a:schemeClr val="tx1"/>
          </a:solidFill>
          <a:latin typeface="+mn-lt"/>
          <a:ea typeface="+mn-ea"/>
          <a:cs typeface="+mn-cs"/>
        </a:defRPr>
      </a:lvl2pPr>
      <a:lvl3pPr marL="932894" algn="l" defTabSz="932894" rtl="0" eaLnBrk="1" latinLnBrk="0" hangingPunct="1">
        <a:defRPr sz="1801" kern="1200">
          <a:solidFill>
            <a:schemeClr val="tx1"/>
          </a:solidFill>
          <a:latin typeface="+mn-lt"/>
          <a:ea typeface="+mn-ea"/>
          <a:cs typeface="+mn-cs"/>
        </a:defRPr>
      </a:lvl3pPr>
      <a:lvl4pPr marL="1399342" algn="l" defTabSz="932894" rtl="0" eaLnBrk="1" latinLnBrk="0" hangingPunct="1">
        <a:defRPr sz="1801" kern="1200">
          <a:solidFill>
            <a:schemeClr val="tx1"/>
          </a:solidFill>
          <a:latin typeface="+mn-lt"/>
          <a:ea typeface="+mn-ea"/>
          <a:cs typeface="+mn-cs"/>
        </a:defRPr>
      </a:lvl4pPr>
      <a:lvl5pPr marL="1865788" algn="l" defTabSz="932894" rtl="0" eaLnBrk="1" latinLnBrk="0" hangingPunct="1">
        <a:defRPr sz="1801" kern="1200">
          <a:solidFill>
            <a:schemeClr val="tx1"/>
          </a:solidFill>
          <a:latin typeface="+mn-lt"/>
          <a:ea typeface="+mn-ea"/>
          <a:cs typeface="+mn-cs"/>
        </a:defRPr>
      </a:lvl5pPr>
      <a:lvl6pPr marL="2332237" algn="l" defTabSz="932894" rtl="0" eaLnBrk="1" latinLnBrk="0" hangingPunct="1">
        <a:defRPr sz="1801" kern="1200">
          <a:solidFill>
            <a:schemeClr val="tx1"/>
          </a:solidFill>
          <a:latin typeface="+mn-lt"/>
          <a:ea typeface="+mn-ea"/>
          <a:cs typeface="+mn-cs"/>
        </a:defRPr>
      </a:lvl6pPr>
      <a:lvl7pPr marL="2798683" algn="l" defTabSz="932894" rtl="0" eaLnBrk="1" latinLnBrk="0" hangingPunct="1">
        <a:defRPr sz="1801" kern="1200">
          <a:solidFill>
            <a:schemeClr val="tx1"/>
          </a:solidFill>
          <a:latin typeface="+mn-lt"/>
          <a:ea typeface="+mn-ea"/>
          <a:cs typeface="+mn-cs"/>
        </a:defRPr>
      </a:lvl7pPr>
      <a:lvl8pPr marL="3265130" algn="l" defTabSz="932894" rtl="0" eaLnBrk="1" latinLnBrk="0" hangingPunct="1">
        <a:defRPr sz="1801" kern="1200">
          <a:solidFill>
            <a:schemeClr val="tx1"/>
          </a:solidFill>
          <a:latin typeface="+mn-lt"/>
          <a:ea typeface="+mn-ea"/>
          <a:cs typeface="+mn-cs"/>
        </a:defRPr>
      </a:lvl8pPr>
      <a:lvl9pPr marL="3731579" algn="l" defTabSz="932894" rtl="0" eaLnBrk="1" latinLnBrk="0" hangingPunct="1">
        <a:defRPr sz="18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1"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3"/>
            <a:ext cx="11887197" cy="209339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40" r:id="rId1"/>
    <p:sldLayoutId id="2147484241" r:id="rId2"/>
    <p:sldLayoutId id="2147484247" r:id="rId3"/>
    <p:sldLayoutId id="2147484274" r:id="rId4"/>
    <p:sldLayoutId id="2147484275" r:id="rId5"/>
    <p:sldLayoutId id="2147484276" r:id="rId6"/>
  </p:sldLayoutIdLst>
  <p:transition>
    <p:fade/>
  </p:transition>
  <p:txStyles>
    <p:titleStyle>
      <a:lvl1pPr algn="l" defTabSz="932894"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55" marR="0" indent="-342955" algn="l" defTabSz="932894"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95" marR="0" indent="-241340" algn="l" defTabSz="932894" rtl="0" eaLnBrk="1" fontAlgn="auto" latinLnBrk="0" hangingPunct="1">
        <a:lnSpc>
          <a:spcPct val="90000"/>
        </a:lnSpc>
        <a:spcBef>
          <a:spcPct val="20000"/>
        </a:spcBef>
        <a:spcAft>
          <a:spcPts val="0"/>
        </a:spcAft>
        <a:buClrTx/>
        <a:buSzPct val="90000"/>
        <a:buFont typeface="Arial" pitchFamily="34" charset="0"/>
        <a:buChar char="•"/>
        <a:tabLst/>
        <a:defRPr sz="2401" kern="1200" spc="0" baseline="0">
          <a:gradFill>
            <a:gsLst>
              <a:gs pos="1250">
                <a:schemeClr val="tx1"/>
              </a:gs>
              <a:gs pos="100000">
                <a:schemeClr val="tx1"/>
              </a:gs>
            </a:gsLst>
            <a:lin ang="5400000" scaled="0"/>
          </a:gradFill>
          <a:latin typeface="+mn-lt"/>
          <a:ea typeface="+mn-ea"/>
          <a:cs typeface="+mn-cs"/>
        </a:defRPr>
      </a:lvl2pPr>
      <a:lvl3pPr marL="800231"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2001" kern="1200" spc="0" baseline="0">
          <a:gradFill>
            <a:gsLst>
              <a:gs pos="1250">
                <a:schemeClr val="tx1"/>
              </a:gs>
              <a:gs pos="100000">
                <a:schemeClr val="tx1"/>
              </a:gs>
            </a:gsLst>
            <a:lin ang="5400000" scaled="0"/>
          </a:gradFill>
          <a:latin typeface="+mn-lt"/>
          <a:ea typeface="+mn-ea"/>
          <a:cs typeface="+mn-cs"/>
        </a:defRPr>
      </a:lvl3pPr>
      <a:lvl4pPr marL="1028868"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4pPr>
      <a:lvl5pPr marL="1257505"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5pPr>
      <a:lvl6pPr marL="2565459"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6pPr>
      <a:lvl7pPr marL="3031906"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7pPr>
      <a:lvl8pPr marL="3498353"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8pPr>
      <a:lvl9pPr marL="3964802"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9pPr>
    </p:bodyStyle>
    <p:otherStyle>
      <a:defPPr>
        <a:defRPr lang="en-US"/>
      </a:defPPr>
      <a:lvl1pPr marL="0" algn="l" defTabSz="932894" rtl="0" eaLnBrk="1" latinLnBrk="0" hangingPunct="1">
        <a:defRPr sz="1801" kern="1200">
          <a:solidFill>
            <a:schemeClr val="tx1"/>
          </a:solidFill>
          <a:latin typeface="+mn-lt"/>
          <a:ea typeface="+mn-ea"/>
          <a:cs typeface="+mn-cs"/>
        </a:defRPr>
      </a:lvl1pPr>
      <a:lvl2pPr marL="466448" algn="l" defTabSz="932894" rtl="0" eaLnBrk="1" latinLnBrk="0" hangingPunct="1">
        <a:defRPr sz="1801" kern="1200">
          <a:solidFill>
            <a:schemeClr val="tx1"/>
          </a:solidFill>
          <a:latin typeface="+mn-lt"/>
          <a:ea typeface="+mn-ea"/>
          <a:cs typeface="+mn-cs"/>
        </a:defRPr>
      </a:lvl2pPr>
      <a:lvl3pPr marL="932894" algn="l" defTabSz="932894" rtl="0" eaLnBrk="1" latinLnBrk="0" hangingPunct="1">
        <a:defRPr sz="1801" kern="1200">
          <a:solidFill>
            <a:schemeClr val="tx1"/>
          </a:solidFill>
          <a:latin typeface="+mn-lt"/>
          <a:ea typeface="+mn-ea"/>
          <a:cs typeface="+mn-cs"/>
        </a:defRPr>
      </a:lvl3pPr>
      <a:lvl4pPr marL="1399342" algn="l" defTabSz="932894" rtl="0" eaLnBrk="1" latinLnBrk="0" hangingPunct="1">
        <a:defRPr sz="1801" kern="1200">
          <a:solidFill>
            <a:schemeClr val="tx1"/>
          </a:solidFill>
          <a:latin typeface="+mn-lt"/>
          <a:ea typeface="+mn-ea"/>
          <a:cs typeface="+mn-cs"/>
        </a:defRPr>
      </a:lvl4pPr>
      <a:lvl5pPr marL="1865788" algn="l" defTabSz="932894" rtl="0" eaLnBrk="1" latinLnBrk="0" hangingPunct="1">
        <a:defRPr sz="1801" kern="1200">
          <a:solidFill>
            <a:schemeClr val="tx1"/>
          </a:solidFill>
          <a:latin typeface="+mn-lt"/>
          <a:ea typeface="+mn-ea"/>
          <a:cs typeface="+mn-cs"/>
        </a:defRPr>
      </a:lvl5pPr>
      <a:lvl6pPr marL="2332237" algn="l" defTabSz="932894" rtl="0" eaLnBrk="1" latinLnBrk="0" hangingPunct="1">
        <a:defRPr sz="1801" kern="1200">
          <a:solidFill>
            <a:schemeClr val="tx1"/>
          </a:solidFill>
          <a:latin typeface="+mn-lt"/>
          <a:ea typeface="+mn-ea"/>
          <a:cs typeface="+mn-cs"/>
        </a:defRPr>
      </a:lvl6pPr>
      <a:lvl7pPr marL="2798683" algn="l" defTabSz="932894" rtl="0" eaLnBrk="1" latinLnBrk="0" hangingPunct="1">
        <a:defRPr sz="1801" kern="1200">
          <a:solidFill>
            <a:schemeClr val="tx1"/>
          </a:solidFill>
          <a:latin typeface="+mn-lt"/>
          <a:ea typeface="+mn-ea"/>
          <a:cs typeface="+mn-cs"/>
        </a:defRPr>
      </a:lvl7pPr>
      <a:lvl8pPr marL="3265130" algn="l" defTabSz="932894" rtl="0" eaLnBrk="1" latinLnBrk="0" hangingPunct="1">
        <a:defRPr sz="1801" kern="1200">
          <a:solidFill>
            <a:schemeClr val="tx1"/>
          </a:solidFill>
          <a:latin typeface="+mn-lt"/>
          <a:ea typeface="+mn-ea"/>
          <a:cs typeface="+mn-cs"/>
        </a:defRPr>
      </a:lvl8pPr>
      <a:lvl9pPr marL="3731579" algn="l" defTabSz="932894" rtl="0" eaLnBrk="1" latinLnBrk="0" hangingPunct="1">
        <a:defRPr sz="18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hyperlink" Target="https://msdn.microsoft.com/en-us/microsoft-r/scaler/scaler"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janetg-slalom/SlalomRServer/blob/master/Slides/Day-One-Agenda.Rmd#day-one-modul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www.maths.lancs.ac.uk/~rowlings/R/TaskViews/" TargetMode="External"/><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Microsoft R Server</a:t>
            </a:r>
            <a:br>
              <a:rPr lang="en-US" sz="4800" dirty="0"/>
            </a:br>
            <a:r>
              <a:rPr lang="en-US" sz="4800" dirty="0">
                <a:solidFill>
                  <a:srgbClr val="FFCC00"/>
                </a:solidFill>
              </a:rPr>
              <a:t>Overview</a:t>
            </a:r>
          </a:p>
        </p:txBody>
      </p:sp>
      <p:sp>
        <p:nvSpPr>
          <p:cNvPr id="3" name="Text Placeholder 2"/>
          <p:cNvSpPr>
            <a:spLocks noGrp="1"/>
          </p:cNvSpPr>
          <p:nvPr>
            <p:ph type="body" sz="quarter" idx="14"/>
          </p:nvPr>
        </p:nvSpPr>
        <p:spPr/>
        <p:txBody>
          <a:bodyPr/>
          <a:lstStyle/>
          <a:p>
            <a:pPr lvl="0"/>
            <a:endParaRPr lang="en-US" dirty="0"/>
          </a:p>
          <a:p>
            <a:pPr lvl="0"/>
            <a:r>
              <a:rPr lang="en-US" sz="2400" dirty="0"/>
              <a:t>Slalom Consulting</a:t>
            </a:r>
          </a:p>
          <a:p>
            <a:pPr lvl="0"/>
            <a:r>
              <a:rPr lang="en-US" sz="2400" dirty="0"/>
              <a:t>Instructors &amp; proctors: </a:t>
            </a:r>
          </a:p>
          <a:p>
            <a:pPr lvl="0"/>
            <a:r>
              <a:rPr lang="en-US" sz="2400" dirty="0"/>
              <a:t>Dan Tetrick, Ben Ahlvin, Janet Guerrero</a:t>
            </a:r>
          </a:p>
        </p:txBody>
      </p:sp>
    </p:spTree>
    <p:extLst>
      <p:ext uri="{BB962C8B-B14F-4D97-AF65-F5344CB8AC3E}">
        <p14:creationId xmlns:p14="http://schemas.microsoft.com/office/powerpoint/2010/main" val="120000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p:cNvSpPr/>
          <p:nvPr/>
        </p:nvSpPr>
        <p:spPr bwMode="auto">
          <a:xfrm>
            <a:off x="2821258" y="2364061"/>
            <a:ext cx="1081669" cy="2910468"/>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83"/>
          </a:p>
        </p:txBody>
      </p:sp>
      <p:sp>
        <p:nvSpPr>
          <p:cNvPr id="59" name="Oval 2"/>
          <p:cNvSpPr>
            <a:spLocks noChangeAspect="1"/>
          </p:cNvSpPr>
          <p:nvPr/>
        </p:nvSpPr>
        <p:spPr bwMode="auto">
          <a:xfrm>
            <a:off x="600470" y="1805644"/>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defRPr/>
            </a:pPr>
            <a:endParaRPr lang="en-US" sz="2040" spc="-52" dirty="0">
              <a:solidFill>
                <a:schemeClr val="tx1"/>
              </a:solidFill>
              <a:latin typeface="Segoe UI"/>
              <a:ea typeface="Segoe UI" pitchFamily="34" charset="0"/>
              <a:cs typeface="Segoe UI" pitchFamily="34" charset="0"/>
            </a:endParaRPr>
          </a:p>
        </p:txBody>
      </p:sp>
      <p:sp>
        <p:nvSpPr>
          <p:cNvPr id="60" name="Oval 2"/>
          <p:cNvSpPr>
            <a:spLocks noChangeAspect="1"/>
          </p:cNvSpPr>
          <p:nvPr/>
        </p:nvSpPr>
        <p:spPr bwMode="auto">
          <a:xfrm>
            <a:off x="600470" y="3265155"/>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sp>
        <p:nvSpPr>
          <p:cNvPr id="61" name="Oval 2"/>
          <p:cNvSpPr>
            <a:spLocks noChangeAspect="1"/>
          </p:cNvSpPr>
          <p:nvPr/>
        </p:nvSpPr>
        <p:spPr bwMode="auto">
          <a:xfrm>
            <a:off x="600470" y="4724666"/>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cxnSp>
        <p:nvCxnSpPr>
          <p:cNvPr id="295" name="Straight Connector 294"/>
          <p:cNvCxnSpPr/>
          <p:nvPr/>
        </p:nvCxnSpPr>
        <p:spPr>
          <a:xfrm>
            <a:off x="7423143" y="3811321"/>
            <a:ext cx="1002086"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9641814" y="2225707"/>
            <a:ext cx="1239705" cy="544808"/>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People</a:t>
            </a:r>
          </a:p>
        </p:txBody>
      </p:sp>
      <p:sp>
        <p:nvSpPr>
          <p:cNvPr id="38" name="TextBox 37"/>
          <p:cNvSpPr txBox="1"/>
          <p:nvPr/>
        </p:nvSpPr>
        <p:spPr>
          <a:xfrm>
            <a:off x="5255032" y="3033210"/>
            <a:ext cx="1778897" cy="972489"/>
          </a:xfrm>
          <a:prstGeom prst="rect">
            <a:avLst/>
          </a:prstGeom>
          <a:noFill/>
        </p:spPr>
        <p:txBody>
          <a:bodyPr wrap="square" lIns="182827" tIns="146262" rIns="182827" bIns="146262" rtlCol="0">
            <a:spAutoFit/>
          </a:bodyPr>
          <a:lstStyle/>
          <a:p>
            <a:pPr algn="ctr" defTabSz="724990">
              <a:spcBef>
                <a:spcPct val="0"/>
              </a:spcBef>
              <a:spcAft>
                <a:spcPct val="35000"/>
              </a:spcAft>
              <a:defRPr/>
            </a:pPr>
            <a:r>
              <a:rPr lang="en-US" sz="4400" b="1" spc="-30" dirty="0">
                <a:latin typeface="Segoe UI Semilight" panose="020B0402040204020203" pitchFamily="34" charset="0"/>
                <a:cs typeface="Segoe UI Semilight" panose="020B0402040204020203" pitchFamily="34" charset="0"/>
              </a:rPr>
              <a:t>+</a:t>
            </a:r>
          </a:p>
        </p:txBody>
      </p:sp>
      <p:cxnSp>
        <p:nvCxnSpPr>
          <p:cNvPr id="282" name="Straight Connector 281"/>
          <p:cNvCxnSpPr/>
          <p:nvPr/>
        </p:nvCxnSpPr>
        <p:spPr>
          <a:xfrm>
            <a:off x="2839573" y="3842539"/>
            <a:ext cx="1754729"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97" name="Freeform 34"/>
          <p:cNvSpPr>
            <a:spLocks noEditPoints="1"/>
          </p:cNvSpPr>
          <p:nvPr/>
        </p:nvSpPr>
        <p:spPr bwMode="auto">
          <a:xfrm>
            <a:off x="842315" y="2145399"/>
            <a:ext cx="613590" cy="485420"/>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tx1"/>
          </a:solidFill>
          <a:ln>
            <a:noFill/>
          </a:ln>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3" name="TextBox 2"/>
          <p:cNvSpPr txBox="1"/>
          <p:nvPr/>
        </p:nvSpPr>
        <p:spPr>
          <a:xfrm>
            <a:off x="1696777" y="2055565"/>
            <a:ext cx="1154003" cy="794235"/>
          </a:xfrm>
          <a:prstGeom prst="rect">
            <a:avLst/>
          </a:prstGeom>
          <a:noFill/>
        </p:spPr>
        <p:txBody>
          <a:bodyPr wrap="square" lIns="182827" tIns="146262" rIns="182827" bIns="146262" rtlCol="0">
            <a:spAutoFit/>
          </a:bodyPr>
          <a:lstStyle/>
          <a:p>
            <a:pPr defTabSz="932536">
              <a:lnSpc>
                <a:spcPct val="90000"/>
              </a:lnSpc>
              <a:spcAft>
                <a:spcPts val="600"/>
              </a:spcAft>
              <a:defRPr/>
            </a:pPr>
            <a:r>
              <a:rPr lang="en-US" sz="1801" spc="-30" dirty="0">
                <a:latin typeface="Segoe UI Semilight" panose="020B0402040204020203" pitchFamily="34" charset="0"/>
                <a:cs typeface="Segoe UI Semilight" panose="020B0402040204020203" pitchFamily="34" charset="0"/>
              </a:rPr>
              <a:t>Data Sources</a:t>
            </a:r>
          </a:p>
        </p:txBody>
      </p:sp>
      <p:sp>
        <p:nvSpPr>
          <p:cNvPr id="106" name="TextBox 105"/>
          <p:cNvSpPr txBox="1"/>
          <p:nvPr/>
        </p:nvSpPr>
        <p:spPr>
          <a:xfrm>
            <a:off x="1731490" y="3555601"/>
            <a:ext cx="1154003" cy="544808"/>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Apps</a:t>
            </a:r>
          </a:p>
        </p:txBody>
      </p:sp>
      <p:sp>
        <p:nvSpPr>
          <p:cNvPr id="107" name="Freeform 53"/>
          <p:cNvSpPr>
            <a:spLocks noEditPoints="1"/>
          </p:cNvSpPr>
          <p:nvPr/>
        </p:nvSpPr>
        <p:spPr bwMode="auto">
          <a:xfrm>
            <a:off x="923166" y="3520067"/>
            <a:ext cx="451893" cy="644949"/>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tx1"/>
          </a:solidFill>
          <a:ln>
            <a:noFill/>
          </a:ln>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110" name="TextBox 109"/>
          <p:cNvSpPr txBox="1"/>
          <p:nvPr/>
        </p:nvSpPr>
        <p:spPr>
          <a:xfrm>
            <a:off x="1743064" y="4744349"/>
            <a:ext cx="1443707" cy="1043662"/>
          </a:xfrm>
          <a:prstGeom prst="rect">
            <a:avLst/>
          </a:prstGeom>
          <a:noFill/>
        </p:spPr>
        <p:txBody>
          <a:bodyPr wrap="square" lIns="182827" tIns="146262" rIns="182827" bIns="146262" rtlCol="0">
            <a:spAutoFit/>
          </a:bodyPr>
          <a:lstStyle/>
          <a:p>
            <a:pPr defTabSz="932536">
              <a:lnSpc>
                <a:spcPct val="90000"/>
              </a:lnSpc>
              <a:spcBef>
                <a:spcPct val="0"/>
              </a:spcBef>
              <a:defRPr/>
            </a:pPr>
            <a:r>
              <a:rPr lang="en-US" sz="1801" spc="-30" dirty="0">
                <a:latin typeface="Segoe UI Semilight" panose="020B0402040204020203" pitchFamily="34" charset="0"/>
                <a:cs typeface="Segoe UI Semilight" panose="020B0402040204020203" pitchFamily="34" charset="0"/>
              </a:rPr>
              <a:t>Sensors </a:t>
            </a:r>
            <a:br>
              <a:rPr lang="en-US" sz="1801" spc="-30" dirty="0">
                <a:latin typeface="Segoe UI Semilight" panose="020B0402040204020203" pitchFamily="34" charset="0"/>
                <a:cs typeface="Segoe UI Semilight" panose="020B0402040204020203" pitchFamily="34" charset="0"/>
              </a:rPr>
            </a:br>
            <a:r>
              <a:rPr lang="en-US" sz="1801" spc="-30" dirty="0">
                <a:latin typeface="Segoe UI Semilight" panose="020B0402040204020203" pitchFamily="34" charset="0"/>
                <a:cs typeface="Segoe UI Semilight" panose="020B0402040204020203" pitchFamily="34" charset="0"/>
              </a:rPr>
              <a:t>and </a:t>
            </a:r>
            <a:br>
              <a:rPr lang="en-US" sz="1801" spc="-30" dirty="0">
                <a:latin typeface="Segoe UI Semilight" panose="020B0402040204020203" pitchFamily="34" charset="0"/>
                <a:cs typeface="Segoe UI Semilight" panose="020B0402040204020203" pitchFamily="34" charset="0"/>
              </a:rPr>
            </a:br>
            <a:r>
              <a:rPr lang="en-US" sz="1801" spc="-30" dirty="0">
                <a:latin typeface="Segoe UI Semilight" panose="020B0402040204020203" pitchFamily="34" charset="0"/>
                <a:cs typeface="Segoe UI Semilight" panose="020B0402040204020203" pitchFamily="34" charset="0"/>
              </a:rPr>
              <a:t>devices</a:t>
            </a:r>
          </a:p>
        </p:txBody>
      </p:sp>
      <p:sp>
        <p:nvSpPr>
          <p:cNvPr id="42" name="Title 1"/>
          <p:cNvSpPr txBox="1">
            <a:spLocks/>
          </p:cNvSpPr>
          <p:nvPr/>
        </p:nvSpPr>
        <p:spPr>
          <a:xfrm>
            <a:off x="547691" y="295277"/>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894">
              <a:defRPr/>
            </a:pPr>
            <a:endParaRPr lang="en-US" dirty="0">
              <a:solidFill>
                <a:srgbClr val="FFFFFF"/>
              </a:solidFill>
              <a:latin typeface="Segoe UI Light"/>
            </a:endParaRPr>
          </a:p>
        </p:txBody>
      </p:sp>
      <p:sp>
        <p:nvSpPr>
          <p:cNvPr id="4" name="Title 3"/>
          <p:cNvSpPr>
            <a:spLocks noGrp="1"/>
          </p:cNvSpPr>
          <p:nvPr>
            <p:ph type="title"/>
          </p:nvPr>
        </p:nvSpPr>
        <p:spPr/>
        <p:txBody>
          <a:bodyPr/>
          <a:lstStyle/>
          <a:p>
            <a:pPr lvl="0"/>
            <a:r>
              <a:rPr lang="en-US" dirty="0"/>
              <a:t>Microsoft R Server family</a:t>
            </a:r>
            <a:br>
              <a:rPr lang="en-US" dirty="0"/>
            </a:br>
            <a:endParaRPr lang="en-US" dirty="0"/>
          </a:p>
        </p:txBody>
      </p:sp>
      <p:sp>
        <p:nvSpPr>
          <p:cNvPr id="8" name="Text Placeholder 7"/>
          <p:cNvSpPr>
            <a:spLocks noGrp="1"/>
          </p:cNvSpPr>
          <p:nvPr>
            <p:ph type="body" sz="quarter" idx="11"/>
          </p:nvPr>
        </p:nvSpPr>
        <p:spPr/>
        <p:txBody>
          <a:bodyPr/>
          <a:lstStyle/>
          <a:p>
            <a:r>
              <a:rPr lang="en-US" dirty="0">
                <a:solidFill>
                  <a:srgbClr val="FFC000"/>
                </a:solidFill>
              </a:rPr>
              <a:t>From Data To Action On Premises</a:t>
            </a:r>
          </a:p>
        </p:txBody>
      </p:sp>
      <p:grpSp>
        <p:nvGrpSpPr>
          <p:cNvPr id="7" name="Group 6"/>
          <p:cNvGrpSpPr/>
          <p:nvPr/>
        </p:nvGrpSpPr>
        <p:grpSpPr>
          <a:xfrm>
            <a:off x="1917411" y="6071013"/>
            <a:ext cx="8656438" cy="373727"/>
            <a:chOff x="1917410" y="6071041"/>
            <a:chExt cx="8656439" cy="373729"/>
          </a:xfrm>
        </p:grpSpPr>
        <p:sp>
          <p:nvSpPr>
            <p:cNvPr id="21" name="Rectangle 20"/>
            <p:cNvSpPr/>
            <p:nvPr/>
          </p:nvSpPr>
          <p:spPr>
            <a:xfrm>
              <a:off x="5326790" y="6071041"/>
              <a:ext cx="1576393"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INTELLIGENCE</a:t>
              </a:r>
            </a:p>
          </p:txBody>
        </p:sp>
        <p:sp>
          <p:nvSpPr>
            <p:cNvPr id="46" name="Rectangle 45"/>
            <p:cNvSpPr/>
            <p:nvPr/>
          </p:nvSpPr>
          <p:spPr>
            <a:xfrm>
              <a:off x="1917410" y="6075308"/>
              <a:ext cx="705450"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DATA</a:t>
              </a:r>
            </a:p>
          </p:txBody>
        </p:sp>
        <p:sp>
          <p:nvSpPr>
            <p:cNvPr id="47" name="Right Arrow 46"/>
            <p:cNvSpPr/>
            <p:nvPr/>
          </p:nvSpPr>
          <p:spPr bwMode="auto">
            <a:xfrm>
              <a:off x="2839573" y="6118075"/>
              <a:ext cx="2435269" cy="259580"/>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1001" fontAlgn="base">
                <a:lnSpc>
                  <a:spcPct val="90000"/>
                </a:lnSpc>
                <a:spcBef>
                  <a:spcPct val="0"/>
                </a:spcBef>
                <a:spcAft>
                  <a:spcPct val="0"/>
                </a:spcAft>
                <a:defRPr/>
              </a:pPr>
              <a:endParaRPr lang="en-US" sz="2448" dirty="0" err="1">
                <a:solidFill>
                  <a:schemeClr val="tx1"/>
                </a:solidFill>
                <a:latin typeface="Segoe UI"/>
                <a:ea typeface="Segoe UI" pitchFamily="34" charset="0"/>
                <a:cs typeface="Segoe UI" pitchFamily="34" charset="0"/>
              </a:endParaRPr>
            </a:p>
          </p:txBody>
        </p:sp>
        <p:sp>
          <p:nvSpPr>
            <p:cNvPr id="48" name="Rectangle 47"/>
            <p:cNvSpPr/>
            <p:nvPr/>
          </p:nvSpPr>
          <p:spPr>
            <a:xfrm>
              <a:off x="9604160" y="6071041"/>
              <a:ext cx="969689"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ACTION</a:t>
              </a:r>
            </a:p>
          </p:txBody>
        </p:sp>
        <p:sp>
          <p:nvSpPr>
            <p:cNvPr id="49" name="Right Arrow 48"/>
            <p:cNvSpPr/>
            <p:nvPr/>
          </p:nvSpPr>
          <p:spPr bwMode="auto">
            <a:xfrm>
              <a:off x="6970896" y="6110723"/>
              <a:ext cx="2435267" cy="2595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1001" fontAlgn="base">
                <a:lnSpc>
                  <a:spcPct val="90000"/>
                </a:lnSpc>
                <a:spcBef>
                  <a:spcPct val="0"/>
                </a:spcBef>
                <a:spcAft>
                  <a:spcPct val="0"/>
                </a:spcAft>
                <a:defRPr/>
              </a:pPr>
              <a:endParaRPr lang="en-US" sz="2448" dirty="0" err="1">
                <a:solidFill>
                  <a:schemeClr val="tx1"/>
                </a:solidFill>
                <a:latin typeface="Segoe UI"/>
                <a:ea typeface="Segoe UI" pitchFamily="34" charset="0"/>
                <a:cs typeface="Segoe UI" pitchFamily="34" charset="0"/>
              </a:endParaRPr>
            </a:p>
          </p:txBody>
        </p:sp>
      </p:grpSp>
      <p:sp>
        <p:nvSpPr>
          <p:cNvPr id="65" name="Freeform 64"/>
          <p:cNvSpPr/>
          <p:nvPr/>
        </p:nvSpPr>
        <p:spPr bwMode="auto">
          <a:xfrm flipH="1">
            <a:off x="8006475" y="2364061"/>
            <a:ext cx="459786" cy="2910468"/>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83"/>
          </a:p>
        </p:txBody>
      </p:sp>
      <p:grpSp>
        <p:nvGrpSpPr>
          <p:cNvPr id="2" name="Group 1"/>
          <p:cNvGrpSpPr/>
          <p:nvPr/>
        </p:nvGrpSpPr>
        <p:grpSpPr>
          <a:xfrm>
            <a:off x="8425228" y="1922173"/>
            <a:ext cx="1097280" cy="1096995"/>
            <a:chOff x="8166522" y="505019"/>
            <a:chExt cx="1097280" cy="1096995"/>
          </a:xfrm>
        </p:grpSpPr>
        <p:sp>
          <p:nvSpPr>
            <p:cNvPr id="55" name="Oval 2"/>
            <p:cNvSpPr>
              <a:spLocks noChangeAspect="1"/>
            </p:cNvSpPr>
            <p:nvPr/>
          </p:nvSpPr>
          <p:spPr bwMode="auto">
            <a:xfrm>
              <a:off x="8166522" y="505019"/>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sp>
          <p:nvSpPr>
            <p:cNvPr id="50" name="Freeform 5"/>
            <p:cNvSpPr>
              <a:spLocks noEditPoints="1"/>
            </p:cNvSpPr>
            <p:nvPr/>
          </p:nvSpPr>
          <p:spPr bwMode="auto">
            <a:xfrm>
              <a:off x="8446981" y="834434"/>
              <a:ext cx="536362" cy="438165"/>
            </a:xfrm>
            <a:custGeom>
              <a:avLst/>
              <a:gdLst>
                <a:gd name="T0" fmla="*/ 116 w 128"/>
                <a:gd name="T1" fmla="*/ 36 h 104"/>
                <a:gd name="T2" fmla="*/ 124 w 128"/>
                <a:gd name="T3" fmla="*/ 20 h 104"/>
                <a:gd name="T4" fmla="*/ 104 w 128"/>
                <a:gd name="T5" fmla="*/ 0 h 104"/>
                <a:gd name="T6" fmla="*/ 84 w 128"/>
                <a:gd name="T7" fmla="*/ 20 h 104"/>
                <a:gd name="T8" fmla="*/ 92 w 128"/>
                <a:gd name="T9" fmla="*/ 36 h 104"/>
                <a:gd name="T10" fmla="*/ 84 w 128"/>
                <a:gd name="T11" fmla="*/ 43 h 104"/>
                <a:gd name="T12" fmla="*/ 64 w 128"/>
                <a:gd name="T13" fmla="*/ 32 h 104"/>
                <a:gd name="T14" fmla="*/ 44 w 128"/>
                <a:gd name="T15" fmla="*/ 43 h 104"/>
                <a:gd name="T16" fmla="*/ 36 w 128"/>
                <a:gd name="T17" fmla="*/ 36 h 104"/>
                <a:gd name="T18" fmla="*/ 44 w 128"/>
                <a:gd name="T19" fmla="*/ 20 h 104"/>
                <a:gd name="T20" fmla="*/ 24 w 128"/>
                <a:gd name="T21" fmla="*/ 0 h 104"/>
                <a:gd name="T22" fmla="*/ 4 w 128"/>
                <a:gd name="T23" fmla="*/ 20 h 104"/>
                <a:gd name="T24" fmla="*/ 12 w 128"/>
                <a:gd name="T25" fmla="*/ 36 h 104"/>
                <a:gd name="T26" fmla="*/ 0 w 128"/>
                <a:gd name="T27" fmla="*/ 56 h 104"/>
                <a:gd name="T28" fmla="*/ 8 w 128"/>
                <a:gd name="T29" fmla="*/ 56 h 104"/>
                <a:gd name="T30" fmla="*/ 24 w 128"/>
                <a:gd name="T31" fmla="*/ 40 h 104"/>
                <a:gd name="T32" fmla="*/ 40 w 128"/>
                <a:gd name="T33" fmla="*/ 56 h 104"/>
                <a:gd name="T34" fmla="*/ 50 w 128"/>
                <a:gd name="T35" fmla="*/ 75 h 104"/>
                <a:gd name="T36" fmla="*/ 32 w 128"/>
                <a:gd name="T37" fmla="*/ 104 h 104"/>
                <a:gd name="T38" fmla="*/ 40 w 128"/>
                <a:gd name="T39" fmla="*/ 104 h 104"/>
                <a:gd name="T40" fmla="*/ 64 w 128"/>
                <a:gd name="T41" fmla="*/ 80 h 104"/>
                <a:gd name="T42" fmla="*/ 88 w 128"/>
                <a:gd name="T43" fmla="*/ 104 h 104"/>
                <a:gd name="T44" fmla="*/ 96 w 128"/>
                <a:gd name="T45" fmla="*/ 104 h 104"/>
                <a:gd name="T46" fmla="*/ 78 w 128"/>
                <a:gd name="T47" fmla="*/ 75 h 104"/>
                <a:gd name="T48" fmla="*/ 88 w 128"/>
                <a:gd name="T49" fmla="*/ 56 h 104"/>
                <a:gd name="T50" fmla="*/ 104 w 128"/>
                <a:gd name="T51" fmla="*/ 40 h 104"/>
                <a:gd name="T52" fmla="*/ 120 w 128"/>
                <a:gd name="T53" fmla="*/ 56 h 104"/>
                <a:gd name="T54" fmla="*/ 128 w 128"/>
                <a:gd name="T55" fmla="*/ 56 h 104"/>
                <a:gd name="T56" fmla="*/ 116 w 128"/>
                <a:gd name="T57" fmla="*/ 36 h 104"/>
                <a:gd name="T58" fmla="*/ 24 w 128"/>
                <a:gd name="T59" fmla="*/ 32 h 104"/>
                <a:gd name="T60" fmla="*/ 12 w 128"/>
                <a:gd name="T61" fmla="*/ 20 h 104"/>
                <a:gd name="T62" fmla="*/ 24 w 128"/>
                <a:gd name="T63" fmla="*/ 8 h 104"/>
                <a:gd name="T64" fmla="*/ 36 w 128"/>
                <a:gd name="T65" fmla="*/ 20 h 104"/>
                <a:gd name="T66" fmla="*/ 24 w 128"/>
                <a:gd name="T67" fmla="*/ 32 h 104"/>
                <a:gd name="T68" fmla="*/ 64 w 128"/>
                <a:gd name="T69" fmla="*/ 72 h 104"/>
                <a:gd name="T70" fmla="*/ 48 w 128"/>
                <a:gd name="T71" fmla="*/ 56 h 104"/>
                <a:gd name="T72" fmla="*/ 64 w 128"/>
                <a:gd name="T73" fmla="*/ 40 h 104"/>
                <a:gd name="T74" fmla="*/ 80 w 128"/>
                <a:gd name="T75" fmla="*/ 56 h 104"/>
                <a:gd name="T76" fmla="*/ 64 w 128"/>
                <a:gd name="T77" fmla="*/ 72 h 104"/>
                <a:gd name="T78" fmla="*/ 104 w 128"/>
                <a:gd name="T79" fmla="*/ 32 h 104"/>
                <a:gd name="T80" fmla="*/ 92 w 128"/>
                <a:gd name="T81" fmla="*/ 20 h 104"/>
                <a:gd name="T82" fmla="*/ 104 w 128"/>
                <a:gd name="T83" fmla="*/ 8 h 104"/>
                <a:gd name="T84" fmla="*/ 116 w 128"/>
                <a:gd name="T85" fmla="*/ 20 h 104"/>
                <a:gd name="T86" fmla="*/ 104 w 128"/>
                <a:gd name="T87"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04">
                  <a:moveTo>
                    <a:pt x="116" y="36"/>
                  </a:moveTo>
                  <a:cubicBezTo>
                    <a:pt x="121" y="32"/>
                    <a:pt x="124" y="26"/>
                    <a:pt x="124" y="20"/>
                  </a:cubicBezTo>
                  <a:cubicBezTo>
                    <a:pt x="124" y="9"/>
                    <a:pt x="115" y="0"/>
                    <a:pt x="104" y="0"/>
                  </a:cubicBezTo>
                  <a:cubicBezTo>
                    <a:pt x="93" y="0"/>
                    <a:pt x="84" y="9"/>
                    <a:pt x="84" y="20"/>
                  </a:cubicBezTo>
                  <a:cubicBezTo>
                    <a:pt x="84" y="26"/>
                    <a:pt x="87" y="32"/>
                    <a:pt x="92" y="36"/>
                  </a:cubicBezTo>
                  <a:cubicBezTo>
                    <a:pt x="89" y="37"/>
                    <a:pt x="86" y="40"/>
                    <a:pt x="84" y="43"/>
                  </a:cubicBezTo>
                  <a:cubicBezTo>
                    <a:pt x="80" y="36"/>
                    <a:pt x="72" y="32"/>
                    <a:pt x="64" y="32"/>
                  </a:cubicBezTo>
                  <a:cubicBezTo>
                    <a:pt x="56" y="32"/>
                    <a:pt x="48" y="36"/>
                    <a:pt x="44" y="43"/>
                  </a:cubicBezTo>
                  <a:cubicBezTo>
                    <a:pt x="42" y="40"/>
                    <a:pt x="39" y="37"/>
                    <a:pt x="36" y="36"/>
                  </a:cubicBezTo>
                  <a:cubicBezTo>
                    <a:pt x="41" y="32"/>
                    <a:pt x="44" y="26"/>
                    <a:pt x="44" y="20"/>
                  </a:cubicBezTo>
                  <a:cubicBezTo>
                    <a:pt x="44" y="9"/>
                    <a:pt x="35" y="0"/>
                    <a:pt x="24" y="0"/>
                  </a:cubicBezTo>
                  <a:cubicBezTo>
                    <a:pt x="13" y="0"/>
                    <a:pt x="4" y="9"/>
                    <a:pt x="4" y="20"/>
                  </a:cubicBezTo>
                  <a:cubicBezTo>
                    <a:pt x="4" y="26"/>
                    <a:pt x="7" y="32"/>
                    <a:pt x="12" y="36"/>
                  </a:cubicBezTo>
                  <a:cubicBezTo>
                    <a:pt x="5" y="40"/>
                    <a:pt x="0" y="47"/>
                    <a:pt x="0" y="56"/>
                  </a:cubicBezTo>
                  <a:cubicBezTo>
                    <a:pt x="8" y="56"/>
                    <a:pt x="8" y="56"/>
                    <a:pt x="8" y="56"/>
                  </a:cubicBezTo>
                  <a:cubicBezTo>
                    <a:pt x="8" y="47"/>
                    <a:pt x="15" y="40"/>
                    <a:pt x="24" y="40"/>
                  </a:cubicBezTo>
                  <a:cubicBezTo>
                    <a:pt x="33" y="40"/>
                    <a:pt x="40" y="47"/>
                    <a:pt x="40" y="56"/>
                  </a:cubicBezTo>
                  <a:cubicBezTo>
                    <a:pt x="40" y="64"/>
                    <a:pt x="44" y="71"/>
                    <a:pt x="50" y="75"/>
                  </a:cubicBezTo>
                  <a:cubicBezTo>
                    <a:pt x="39" y="81"/>
                    <a:pt x="32" y="91"/>
                    <a:pt x="32" y="104"/>
                  </a:cubicBezTo>
                  <a:cubicBezTo>
                    <a:pt x="40" y="104"/>
                    <a:pt x="40" y="104"/>
                    <a:pt x="40" y="104"/>
                  </a:cubicBezTo>
                  <a:cubicBezTo>
                    <a:pt x="40" y="91"/>
                    <a:pt x="51" y="80"/>
                    <a:pt x="64" y="80"/>
                  </a:cubicBezTo>
                  <a:cubicBezTo>
                    <a:pt x="77" y="80"/>
                    <a:pt x="88" y="91"/>
                    <a:pt x="88" y="104"/>
                  </a:cubicBezTo>
                  <a:cubicBezTo>
                    <a:pt x="96" y="104"/>
                    <a:pt x="96" y="104"/>
                    <a:pt x="96" y="104"/>
                  </a:cubicBezTo>
                  <a:cubicBezTo>
                    <a:pt x="96" y="91"/>
                    <a:pt x="89" y="81"/>
                    <a:pt x="78" y="75"/>
                  </a:cubicBezTo>
                  <a:cubicBezTo>
                    <a:pt x="84" y="71"/>
                    <a:pt x="88" y="64"/>
                    <a:pt x="88" y="56"/>
                  </a:cubicBezTo>
                  <a:cubicBezTo>
                    <a:pt x="88" y="47"/>
                    <a:pt x="95" y="40"/>
                    <a:pt x="104" y="40"/>
                  </a:cubicBezTo>
                  <a:cubicBezTo>
                    <a:pt x="113" y="40"/>
                    <a:pt x="120" y="47"/>
                    <a:pt x="120" y="56"/>
                  </a:cubicBezTo>
                  <a:cubicBezTo>
                    <a:pt x="128" y="56"/>
                    <a:pt x="128" y="56"/>
                    <a:pt x="128" y="56"/>
                  </a:cubicBezTo>
                  <a:cubicBezTo>
                    <a:pt x="128" y="47"/>
                    <a:pt x="123" y="40"/>
                    <a:pt x="116" y="36"/>
                  </a:cubicBezTo>
                  <a:close/>
                  <a:moveTo>
                    <a:pt x="24" y="32"/>
                  </a:moveTo>
                  <a:cubicBezTo>
                    <a:pt x="17" y="32"/>
                    <a:pt x="12" y="27"/>
                    <a:pt x="12" y="20"/>
                  </a:cubicBezTo>
                  <a:cubicBezTo>
                    <a:pt x="12" y="13"/>
                    <a:pt x="17" y="8"/>
                    <a:pt x="24" y="8"/>
                  </a:cubicBezTo>
                  <a:cubicBezTo>
                    <a:pt x="31" y="8"/>
                    <a:pt x="36" y="13"/>
                    <a:pt x="36" y="20"/>
                  </a:cubicBezTo>
                  <a:cubicBezTo>
                    <a:pt x="36" y="27"/>
                    <a:pt x="31" y="32"/>
                    <a:pt x="24" y="32"/>
                  </a:cubicBezTo>
                  <a:close/>
                  <a:moveTo>
                    <a:pt x="64" y="72"/>
                  </a:moveTo>
                  <a:cubicBezTo>
                    <a:pt x="55" y="72"/>
                    <a:pt x="48" y="65"/>
                    <a:pt x="48" y="56"/>
                  </a:cubicBezTo>
                  <a:cubicBezTo>
                    <a:pt x="48" y="47"/>
                    <a:pt x="55" y="40"/>
                    <a:pt x="64" y="40"/>
                  </a:cubicBezTo>
                  <a:cubicBezTo>
                    <a:pt x="73" y="40"/>
                    <a:pt x="80" y="47"/>
                    <a:pt x="80" y="56"/>
                  </a:cubicBezTo>
                  <a:cubicBezTo>
                    <a:pt x="80" y="65"/>
                    <a:pt x="73" y="72"/>
                    <a:pt x="64" y="72"/>
                  </a:cubicBezTo>
                  <a:close/>
                  <a:moveTo>
                    <a:pt x="104" y="32"/>
                  </a:moveTo>
                  <a:cubicBezTo>
                    <a:pt x="97" y="32"/>
                    <a:pt x="92" y="27"/>
                    <a:pt x="92" y="20"/>
                  </a:cubicBezTo>
                  <a:cubicBezTo>
                    <a:pt x="92" y="13"/>
                    <a:pt x="97" y="8"/>
                    <a:pt x="104" y="8"/>
                  </a:cubicBezTo>
                  <a:cubicBezTo>
                    <a:pt x="111" y="8"/>
                    <a:pt x="116" y="13"/>
                    <a:pt x="116" y="20"/>
                  </a:cubicBezTo>
                  <a:cubicBezTo>
                    <a:pt x="116" y="27"/>
                    <a:pt x="111" y="32"/>
                    <a:pt x="104" y="32"/>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515"/>
              <a:endParaRPr lang="en-US" sz="1765" dirty="0"/>
            </a:p>
          </p:txBody>
        </p:sp>
      </p:grpSp>
      <p:sp>
        <p:nvSpPr>
          <p:cNvPr id="66" name="Freeform 16"/>
          <p:cNvSpPr>
            <a:spLocks noChangeAspect="1" noEditPoints="1"/>
          </p:cNvSpPr>
          <p:nvPr/>
        </p:nvSpPr>
        <p:spPr bwMode="auto">
          <a:xfrm>
            <a:off x="878956" y="5051541"/>
            <a:ext cx="576951" cy="530501"/>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tx1"/>
          </a:solidFill>
          <a:ln>
            <a:noFill/>
          </a:ln>
          <a:extLst/>
        </p:spPr>
        <p:txBody>
          <a:bodyPr vert="horz" wrap="square" lIns="91427" tIns="45713" rIns="91427" bIns="45713" numCol="1" anchor="t" anchorCtr="0" compatLnSpc="1">
            <a:prstTxWarp prst="textNoShape">
              <a:avLst/>
            </a:prstTxWarp>
          </a:bodyPr>
          <a:lstStyle/>
          <a:p>
            <a:pPr defTabSz="932716"/>
            <a:endParaRPr lang="en-US" sz="1483"/>
          </a:p>
        </p:txBody>
      </p:sp>
      <p:sp>
        <p:nvSpPr>
          <p:cNvPr id="67" name="TextBox 66"/>
          <p:cNvSpPr txBox="1"/>
          <p:nvPr/>
        </p:nvSpPr>
        <p:spPr>
          <a:xfrm>
            <a:off x="9641811" y="4853796"/>
            <a:ext cx="1824554" cy="794235"/>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Automated Systems</a:t>
            </a:r>
          </a:p>
        </p:txBody>
      </p:sp>
      <p:sp>
        <p:nvSpPr>
          <p:cNvPr id="68" name="Oval 2"/>
          <p:cNvSpPr>
            <a:spLocks noChangeAspect="1"/>
          </p:cNvSpPr>
          <p:nvPr/>
        </p:nvSpPr>
        <p:spPr bwMode="auto">
          <a:xfrm>
            <a:off x="8425228" y="4724666"/>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grpSp>
        <p:nvGrpSpPr>
          <p:cNvPr id="69" name="Group 68"/>
          <p:cNvGrpSpPr/>
          <p:nvPr/>
        </p:nvGrpSpPr>
        <p:grpSpPr>
          <a:xfrm>
            <a:off x="8749343" y="4874345"/>
            <a:ext cx="503641" cy="783282"/>
            <a:chOff x="8597110" y="4718972"/>
            <a:chExt cx="361215" cy="561776"/>
          </a:xfrm>
        </p:grpSpPr>
        <p:sp>
          <p:nvSpPr>
            <p:cNvPr id="70"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71"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72"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grpSp>
      <p:grpSp>
        <p:nvGrpSpPr>
          <p:cNvPr id="5" name="Group 4"/>
          <p:cNvGrpSpPr/>
          <p:nvPr/>
        </p:nvGrpSpPr>
        <p:grpSpPr>
          <a:xfrm>
            <a:off x="4022233" y="3880931"/>
            <a:ext cx="3984243" cy="1764025"/>
            <a:chOff x="4022230" y="3880932"/>
            <a:chExt cx="3984243" cy="1764025"/>
          </a:xfrm>
        </p:grpSpPr>
        <p:sp>
          <p:nvSpPr>
            <p:cNvPr id="108" name="Freeform 539"/>
            <p:cNvSpPr>
              <a:spLocks noChangeAspect="1"/>
            </p:cNvSpPr>
            <p:nvPr/>
          </p:nvSpPr>
          <p:spPr bwMode="auto">
            <a:xfrm>
              <a:off x="5194276" y="3880932"/>
              <a:ext cx="1153710" cy="634294"/>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dirty="0">
                <a:latin typeface="Segoe UI"/>
              </a:endParaRPr>
            </a:p>
          </p:txBody>
        </p:sp>
        <p:grpSp>
          <p:nvGrpSpPr>
            <p:cNvPr id="109" name="Group 108"/>
            <p:cNvGrpSpPr/>
            <p:nvPr/>
          </p:nvGrpSpPr>
          <p:grpSpPr>
            <a:xfrm>
              <a:off x="6105696" y="4252068"/>
              <a:ext cx="729991" cy="845763"/>
              <a:chOff x="5394326" y="4936834"/>
              <a:chExt cx="720725" cy="835025"/>
            </a:xfrm>
            <a:solidFill>
              <a:schemeClr val="tx1"/>
            </a:solidFill>
          </p:grpSpPr>
          <p:sp>
            <p:nvSpPr>
              <p:cNvPr id="111"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p>
            </p:txBody>
          </p:sp>
          <p:sp>
            <p:nvSpPr>
              <p:cNvPr id="112"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p>
            </p:txBody>
          </p:sp>
        </p:grpSp>
        <p:sp>
          <p:nvSpPr>
            <p:cNvPr id="114" name="TextBox 113"/>
            <p:cNvSpPr txBox="1"/>
            <p:nvPr/>
          </p:nvSpPr>
          <p:spPr>
            <a:xfrm>
              <a:off x="4022230" y="5176730"/>
              <a:ext cx="3984243" cy="468227"/>
            </a:xfrm>
            <a:prstGeom prst="rect">
              <a:avLst/>
            </a:prstGeom>
            <a:noFill/>
          </p:spPr>
          <p:txBody>
            <a:bodyPr wrap="square" lIns="182827" tIns="91440" rIns="182827" bIns="146262" rtlCol="0">
              <a:spAutoFit/>
            </a:bodyPr>
            <a:lstStyle/>
            <a:p>
              <a:pPr algn="ctr" defTabSz="724990">
                <a:spcBef>
                  <a:spcPct val="0"/>
                </a:spcBef>
                <a:spcAft>
                  <a:spcPct val="35000"/>
                </a:spcAft>
                <a:defRPr/>
              </a:pPr>
              <a:r>
                <a:rPr lang="en-US" sz="1483" spc="-30" dirty="0">
                  <a:latin typeface="Segoe UI Semilight" panose="020B0402040204020203" pitchFamily="34" charset="0"/>
                  <a:cs typeface="Segoe UI Semilight" panose="020B0402040204020203" pitchFamily="34" charset="0"/>
                </a:rPr>
                <a:t>Microsoft R Server &amp; SQL R Services</a:t>
              </a:r>
            </a:p>
          </p:txBody>
        </p:sp>
      </p:grpSp>
      <p:sp>
        <p:nvSpPr>
          <p:cNvPr id="115" name="TextBox 114"/>
          <p:cNvSpPr txBox="1"/>
          <p:nvPr/>
        </p:nvSpPr>
        <p:spPr>
          <a:xfrm>
            <a:off x="9644700" y="3548054"/>
            <a:ext cx="1111757" cy="499052"/>
          </a:xfrm>
          <a:prstGeom prst="rect">
            <a:avLst/>
          </a:prstGeom>
          <a:noFill/>
          <a:ln>
            <a:noFill/>
          </a:ln>
        </p:spPr>
        <p:txBody>
          <a:bodyPr wrap="square" lIns="186494" tIns="149196" rIns="186494" bIns="149196" rtlCol="0">
            <a:spAutoFit/>
          </a:bodyPr>
          <a:lstStyle/>
          <a:p>
            <a:pPr defTabSz="951276">
              <a:lnSpc>
                <a:spcPct val="90000"/>
              </a:lnSpc>
              <a:spcBef>
                <a:spcPct val="0"/>
              </a:spcBef>
              <a:spcAft>
                <a:spcPts val="612"/>
              </a:spcAft>
              <a:defRPr/>
            </a:pPr>
            <a:r>
              <a:rPr lang="en-US" sz="1428" kern="0" spc="-31" dirty="0">
                <a:latin typeface="Segoe UI Semilight" panose="020B0402040204020203" pitchFamily="34" charset="0"/>
                <a:cs typeface="Segoe UI Semilight" panose="020B0402040204020203" pitchFamily="34" charset="0"/>
              </a:rPr>
              <a:t>Apps</a:t>
            </a:r>
          </a:p>
        </p:txBody>
      </p:sp>
      <p:sp>
        <p:nvSpPr>
          <p:cNvPr id="121" name="Oval 2"/>
          <p:cNvSpPr>
            <a:spLocks noChangeAspect="1"/>
          </p:cNvSpPr>
          <p:nvPr/>
        </p:nvSpPr>
        <p:spPr bwMode="auto">
          <a:xfrm>
            <a:off x="8466259" y="3306867"/>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grpSp>
        <p:nvGrpSpPr>
          <p:cNvPr id="116" name="Group 115"/>
          <p:cNvGrpSpPr/>
          <p:nvPr/>
        </p:nvGrpSpPr>
        <p:grpSpPr>
          <a:xfrm>
            <a:off x="8725912" y="3627299"/>
            <a:ext cx="610492" cy="472223"/>
            <a:chOff x="5007615" y="2323753"/>
            <a:chExt cx="649029" cy="502032"/>
          </a:xfrm>
          <a:solidFill>
            <a:schemeClr val="tx1"/>
          </a:solidFill>
        </p:grpSpPr>
        <p:sp>
          <p:nvSpPr>
            <p:cNvPr id="117" name="Freeform 116"/>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3260" tIns="46630" rIns="93260" bIns="46630" numCol="1" anchor="t" anchorCtr="0" compatLnSpc="1">
              <a:prstTxWarp prst="textNoShape">
                <a:avLst/>
              </a:prstTxWarp>
              <a:noAutofit/>
            </a:bodyPr>
            <a:lstStyle/>
            <a:p>
              <a:pPr defTabSz="932750">
                <a:defRPr/>
              </a:pPr>
              <a:endParaRPr lang="en-US" sz="1836" kern="0" dirty="0"/>
            </a:p>
          </p:txBody>
        </p:sp>
        <p:sp>
          <p:nvSpPr>
            <p:cNvPr id="118" name="Freeform 117"/>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w="9525">
              <a:noFill/>
              <a:round/>
              <a:headEnd/>
              <a:tailEnd/>
            </a:ln>
            <a:extLst/>
          </p:spPr>
          <p:txBody>
            <a:bodyPr vert="horz" wrap="square" lIns="93260" tIns="46630" rIns="93260" bIns="46630" numCol="1" anchor="t" anchorCtr="0" compatLnSpc="1">
              <a:prstTxWarp prst="textNoShape">
                <a:avLst/>
              </a:prstTxWarp>
              <a:noAutofit/>
            </a:bodyPr>
            <a:lstStyle/>
            <a:p>
              <a:pPr defTabSz="932750">
                <a:defRPr/>
              </a:pPr>
              <a:endParaRPr lang="en-US" sz="1836" kern="0" dirty="0"/>
            </a:p>
          </p:txBody>
        </p:sp>
      </p:grpSp>
      <p:grpSp>
        <p:nvGrpSpPr>
          <p:cNvPr id="6" name="Group 5"/>
          <p:cNvGrpSpPr/>
          <p:nvPr/>
        </p:nvGrpSpPr>
        <p:grpSpPr>
          <a:xfrm>
            <a:off x="4486260" y="1599737"/>
            <a:ext cx="3211318" cy="1831161"/>
            <a:chOff x="4486257" y="1599735"/>
            <a:chExt cx="3211319" cy="1831162"/>
          </a:xfrm>
        </p:grpSpPr>
        <p:sp>
          <p:nvSpPr>
            <p:cNvPr id="16" name="Freeform 5"/>
            <p:cNvSpPr>
              <a:spLocks noEditPoints="1"/>
            </p:cNvSpPr>
            <p:nvPr/>
          </p:nvSpPr>
          <p:spPr bwMode="auto">
            <a:xfrm>
              <a:off x="5981159" y="1973698"/>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32894">
                <a:defRPr/>
              </a:pPr>
              <a:endParaRPr lang="en-US" sz="1801">
                <a:latin typeface="Segoe UI"/>
              </a:endParaRPr>
            </a:p>
          </p:txBody>
        </p:sp>
        <p:sp>
          <p:nvSpPr>
            <p:cNvPr id="45" name="Freeform 5"/>
            <p:cNvSpPr>
              <a:spLocks noEditPoints="1"/>
            </p:cNvSpPr>
            <p:nvPr/>
          </p:nvSpPr>
          <p:spPr bwMode="auto">
            <a:xfrm>
              <a:off x="5962198" y="1928533"/>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32894">
                <a:defRPr/>
              </a:pPr>
              <a:endParaRPr lang="en-US" sz="1801">
                <a:latin typeface="Segoe UI"/>
              </a:endParaRPr>
            </a:p>
          </p:txBody>
        </p:sp>
        <p:grpSp>
          <p:nvGrpSpPr>
            <p:cNvPr id="124" name="Group 123"/>
            <p:cNvGrpSpPr/>
            <p:nvPr/>
          </p:nvGrpSpPr>
          <p:grpSpPr>
            <a:xfrm>
              <a:off x="4486257" y="1599735"/>
              <a:ext cx="3211319" cy="1831162"/>
              <a:chOff x="3170554" y="2340030"/>
              <a:chExt cx="6054818" cy="3452586"/>
            </a:xfrm>
          </p:grpSpPr>
          <p:grpSp>
            <p:nvGrpSpPr>
              <p:cNvPr id="125" name="Group 124"/>
              <p:cNvGrpSpPr/>
              <p:nvPr/>
            </p:nvGrpSpPr>
            <p:grpSpPr>
              <a:xfrm>
                <a:off x="7957731" y="3260267"/>
                <a:ext cx="318964" cy="186197"/>
                <a:chOff x="-4411663" y="4275138"/>
                <a:chExt cx="312738" cy="182563"/>
              </a:xfrm>
              <a:solidFill>
                <a:schemeClr val="accent1">
                  <a:lumMod val="60000"/>
                  <a:lumOff val="40000"/>
                </a:schemeClr>
              </a:solidFill>
            </p:grpSpPr>
            <p:sp>
              <p:nvSpPr>
                <p:cNvPr id="151" name="Freeform 9"/>
                <p:cNvSpPr>
                  <a:spLocks/>
                </p:cNvSpPr>
                <p:nvPr/>
              </p:nvSpPr>
              <p:spPr bwMode="auto">
                <a:xfrm>
                  <a:off x="-4411663" y="4352925"/>
                  <a:ext cx="312738" cy="26988"/>
                </a:xfrm>
                <a:custGeom>
                  <a:avLst/>
                  <a:gdLst>
                    <a:gd name="T0" fmla="*/ 377 w 394"/>
                    <a:gd name="T1" fmla="*/ 33 h 33"/>
                    <a:gd name="T2" fmla="*/ 16 w 394"/>
                    <a:gd name="T3" fmla="*/ 33 h 33"/>
                    <a:gd name="T4" fmla="*/ 16 w 394"/>
                    <a:gd name="T5" fmla="*/ 33 h 33"/>
                    <a:gd name="T6" fmla="*/ 10 w 394"/>
                    <a:gd name="T7" fmla="*/ 32 h 33"/>
                    <a:gd name="T8" fmla="*/ 4 w 394"/>
                    <a:gd name="T9" fmla="*/ 28 h 33"/>
                    <a:gd name="T10" fmla="*/ 1 w 394"/>
                    <a:gd name="T11" fmla="*/ 23 h 33"/>
                    <a:gd name="T12" fmla="*/ 0 w 394"/>
                    <a:gd name="T13" fmla="*/ 17 h 33"/>
                    <a:gd name="T14" fmla="*/ 0 w 394"/>
                    <a:gd name="T15" fmla="*/ 17 h 33"/>
                    <a:gd name="T16" fmla="*/ 1 w 394"/>
                    <a:gd name="T17" fmla="*/ 10 h 33"/>
                    <a:gd name="T18" fmla="*/ 4 w 394"/>
                    <a:gd name="T19" fmla="*/ 6 h 33"/>
                    <a:gd name="T20" fmla="*/ 10 w 394"/>
                    <a:gd name="T21" fmla="*/ 1 h 33"/>
                    <a:gd name="T22" fmla="*/ 16 w 394"/>
                    <a:gd name="T23" fmla="*/ 0 h 33"/>
                    <a:gd name="T24" fmla="*/ 377 w 394"/>
                    <a:gd name="T25" fmla="*/ 0 h 33"/>
                    <a:gd name="T26" fmla="*/ 377 w 394"/>
                    <a:gd name="T27" fmla="*/ 0 h 33"/>
                    <a:gd name="T28" fmla="*/ 383 w 394"/>
                    <a:gd name="T29" fmla="*/ 1 h 33"/>
                    <a:gd name="T30" fmla="*/ 389 w 394"/>
                    <a:gd name="T31" fmla="*/ 6 h 33"/>
                    <a:gd name="T32" fmla="*/ 392 w 394"/>
                    <a:gd name="T33" fmla="*/ 10 h 33"/>
                    <a:gd name="T34" fmla="*/ 394 w 394"/>
                    <a:gd name="T35" fmla="*/ 17 h 33"/>
                    <a:gd name="T36" fmla="*/ 394 w 394"/>
                    <a:gd name="T37" fmla="*/ 17 h 33"/>
                    <a:gd name="T38" fmla="*/ 392 w 394"/>
                    <a:gd name="T39" fmla="*/ 23 h 33"/>
                    <a:gd name="T40" fmla="*/ 389 w 394"/>
                    <a:gd name="T41" fmla="*/ 28 h 33"/>
                    <a:gd name="T42" fmla="*/ 383 w 394"/>
                    <a:gd name="T43" fmla="*/ 32 h 33"/>
                    <a:gd name="T44" fmla="*/ 377 w 394"/>
                    <a:gd name="T45" fmla="*/ 33 h 33"/>
                    <a:gd name="T46" fmla="*/ 377 w 394"/>
                    <a:gd name="T4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4" h="33">
                      <a:moveTo>
                        <a:pt x="377" y="33"/>
                      </a:moveTo>
                      <a:lnTo>
                        <a:pt x="16" y="33"/>
                      </a:lnTo>
                      <a:lnTo>
                        <a:pt x="16" y="33"/>
                      </a:lnTo>
                      <a:lnTo>
                        <a:pt x="10" y="32"/>
                      </a:lnTo>
                      <a:lnTo>
                        <a:pt x="4" y="28"/>
                      </a:lnTo>
                      <a:lnTo>
                        <a:pt x="1" y="23"/>
                      </a:lnTo>
                      <a:lnTo>
                        <a:pt x="0" y="17"/>
                      </a:lnTo>
                      <a:lnTo>
                        <a:pt x="0" y="17"/>
                      </a:lnTo>
                      <a:lnTo>
                        <a:pt x="1" y="10"/>
                      </a:lnTo>
                      <a:lnTo>
                        <a:pt x="4" y="6"/>
                      </a:lnTo>
                      <a:lnTo>
                        <a:pt x="10" y="1"/>
                      </a:lnTo>
                      <a:lnTo>
                        <a:pt x="16" y="0"/>
                      </a:lnTo>
                      <a:lnTo>
                        <a:pt x="377" y="0"/>
                      </a:lnTo>
                      <a:lnTo>
                        <a:pt x="377" y="0"/>
                      </a:lnTo>
                      <a:lnTo>
                        <a:pt x="383" y="1"/>
                      </a:lnTo>
                      <a:lnTo>
                        <a:pt x="389" y="6"/>
                      </a:lnTo>
                      <a:lnTo>
                        <a:pt x="392" y="10"/>
                      </a:lnTo>
                      <a:lnTo>
                        <a:pt x="394" y="17"/>
                      </a:lnTo>
                      <a:lnTo>
                        <a:pt x="394" y="17"/>
                      </a:lnTo>
                      <a:lnTo>
                        <a:pt x="392" y="23"/>
                      </a:lnTo>
                      <a:lnTo>
                        <a:pt x="389" y="28"/>
                      </a:lnTo>
                      <a:lnTo>
                        <a:pt x="383" y="32"/>
                      </a:lnTo>
                      <a:lnTo>
                        <a:pt x="377" y="33"/>
                      </a:lnTo>
                      <a:lnTo>
                        <a:pt x="377" y="33"/>
                      </a:lnTo>
                      <a:close/>
                    </a:path>
                  </a:pathLst>
                </a:custGeom>
                <a:grpFill/>
                <a:ln w="38100">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52" name="Freeform 10"/>
                <p:cNvSpPr>
                  <a:spLocks/>
                </p:cNvSpPr>
                <p:nvPr/>
              </p:nvSpPr>
              <p:spPr bwMode="auto">
                <a:xfrm>
                  <a:off x="-4198938" y="4275138"/>
                  <a:ext cx="100013" cy="182563"/>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grpFill/>
                <a:ln w="9525">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sp>
            <p:nvSpPr>
              <p:cNvPr id="126" name="Freeform 539"/>
              <p:cNvSpPr>
                <a:spLocks noChangeAspect="1"/>
              </p:cNvSpPr>
              <p:nvPr/>
            </p:nvSpPr>
            <p:spPr bwMode="auto">
              <a:xfrm>
                <a:off x="4179135" y="2553436"/>
                <a:ext cx="4019002" cy="2209595"/>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accent2"/>
              </a:solidFill>
              <a:ln w="28575">
                <a:solidFill>
                  <a:schemeClr val="bg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27" name="TextBox 126"/>
              <p:cNvSpPr txBox="1"/>
              <p:nvPr/>
            </p:nvSpPr>
            <p:spPr>
              <a:xfrm>
                <a:off x="3170554" y="4691766"/>
                <a:ext cx="6054818" cy="1100850"/>
              </a:xfrm>
              <a:prstGeom prst="rect">
                <a:avLst/>
              </a:prstGeom>
              <a:noFill/>
              <a:ln>
                <a:noFill/>
              </a:ln>
            </p:spPr>
            <p:txBody>
              <a:bodyPr wrap="square" lIns="186521" tIns="149217" rIns="186521" bIns="149217" rtlCol="0">
                <a:spAutoFit/>
              </a:bodyPr>
              <a:lstStyle/>
              <a:p>
                <a:pPr algn="ctr" defTabSz="932750">
                  <a:lnSpc>
                    <a:spcPct val="90000"/>
                  </a:lnSpc>
                  <a:defRPr/>
                </a:pPr>
                <a:r>
                  <a:rPr lang="en-US" sz="2040" kern="0" dirty="0">
                    <a:latin typeface="Segoe UI Light"/>
                  </a:rPr>
                  <a:t>Cortana Intelligence</a:t>
                </a:r>
              </a:p>
            </p:txBody>
          </p:sp>
          <p:sp>
            <p:nvSpPr>
              <p:cNvPr id="128" name="Freeform 539"/>
              <p:cNvSpPr>
                <a:spLocks noChangeAspect="1"/>
              </p:cNvSpPr>
              <p:nvPr/>
            </p:nvSpPr>
            <p:spPr bwMode="auto">
              <a:xfrm>
                <a:off x="4040834" y="2340030"/>
                <a:ext cx="817936" cy="449690"/>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29" name="Freeform 539"/>
              <p:cNvSpPr>
                <a:spLocks noChangeAspect="1"/>
              </p:cNvSpPr>
              <p:nvPr/>
            </p:nvSpPr>
            <p:spPr bwMode="auto">
              <a:xfrm>
                <a:off x="3685888" y="4556296"/>
                <a:ext cx="461972" cy="253987"/>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30" name="Freeform 539"/>
              <p:cNvSpPr>
                <a:spLocks noChangeAspect="1"/>
              </p:cNvSpPr>
              <p:nvPr/>
            </p:nvSpPr>
            <p:spPr bwMode="auto">
              <a:xfrm>
                <a:off x="7137913" y="2357024"/>
                <a:ext cx="546507" cy="300463"/>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grpSp>
            <p:nvGrpSpPr>
              <p:cNvPr id="131" name="Group 130"/>
              <p:cNvGrpSpPr/>
              <p:nvPr/>
            </p:nvGrpSpPr>
            <p:grpSpPr>
              <a:xfrm>
                <a:off x="4599516" y="2795342"/>
                <a:ext cx="3174994" cy="1760525"/>
                <a:chOff x="4508874" y="2221077"/>
                <a:chExt cx="3113022" cy="1726163"/>
              </a:xfrm>
              <a:solidFill>
                <a:schemeClr val="bg2">
                  <a:lumMod val="75000"/>
                  <a:lumOff val="25000"/>
                </a:schemeClr>
              </a:solidFill>
            </p:grpSpPr>
            <p:sp>
              <p:nvSpPr>
                <p:cNvPr id="133" name="Freeform 12"/>
                <p:cNvSpPr>
                  <a:spLocks/>
                </p:cNvSpPr>
                <p:nvPr/>
              </p:nvSpPr>
              <p:spPr bwMode="auto">
                <a:xfrm>
                  <a:off x="4508874" y="3400845"/>
                  <a:ext cx="457856" cy="62986"/>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4" name="Freeform 13"/>
                <p:cNvSpPr>
                  <a:spLocks/>
                </p:cNvSpPr>
                <p:nvPr/>
              </p:nvSpPr>
              <p:spPr bwMode="auto">
                <a:xfrm>
                  <a:off x="4903745" y="3331803"/>
                  <a:ext cx="540222" cy="245886"/>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5" name="Freeform 14"/>
                <p:cNvSpPr>
                  <a:spLocks/>
                </p:cNvSpPr>
                <p:nvPr/>
              </p:nvSpPr>
              <p:spPr bwMode="auto">
                <a:xfrm>
                  <a:off x="6726775" y="3077438"/>
                  <a:ext cx="895121" cy="245887"/>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6" name="Freeform 15"/>
                <p:cNvSpPr>
                  <a:spLocks noEditPoints="1"/>
                </p:cNvSpPr>
                <p:nvPr/>
              </p:nvSpPr>
              <p:spPr bwMode="auto">
                <a:xfrm>
                  <a:off x="6892717" y="3505013"/>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7" name="Freeform 16"/>
                <p:cNvSpPr>
                  <a:spLocks noEditPoints="1"/>
                </p:cNvSpPr>
                <p:nvPr/>
              </p:nvSpPr>
              <p:spPr bwMode="auto">
                <a:xfrm>
                  <a:off x="5069687" y="3003551"/>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2 w 344"/>
                    <a:gd name="T33" fmla="*/ 34 h 344"/>
                    <a:gd name="T34" fmla="*/ 126 w 344"/>
                    <a:gd name="T35" fmla="*/ 26 h 344"/>
                    <a:gd name="T36" fmla="*/ 144 w 344"/>
                    <a:gd name="T37" fmla="*/ 10 h 344"/>
                    <a:gd name="T38" fmla="*/ 172 w 344"/>
                    <a:gd name="T39" fmla="*/ 0 h 344"/>
                    <a:gd name="T40" fmla="*/ 180 w 344"/>
                    <a:gd name="T41" fmla="*/ 2 h 344"/>
                    <a:gd name="T42" fmla="*/ 202 w 344"/>
                    <a:gd name="T43" fmla="*/ 10 h 344"/>
                    <a:gd name="T44" fmla="*/ 218 w 344"/>
                    <a:gd name="T45" fmla="*/ 28 h 344"/>
                    <a:gd name="T46" fmla="*/ 222 w 344"/>
                    <a:gd name="T47" fmla="*/ 34 h 344"/>
                    <a:gd name="T48" fmla="*/ 232 w 344"/>
                    <a:gd name="T49" fmla="*/ 54 h 344"/>
                    <a:gd name="T50" fmla="*/ 254 w 344"/>
                    <a:gd name="T51" fmla="*/ 82 h 344"/>
                    <a:gd name="T52" fmla="*/ 290 w 344"/>
                    <a:gd name="T53" fmla="*/ 112 h 344"/>
                    <a:gd name="T54" fmla="*/ 314 w 344"/>
                    <a:gd name="T55" fmla="*/ 124 h 344"/>
                    <a:gd name="T56" fmla="*/ 328 w 344"/>
                    <a:gd name="T57" fmla="*/ 134 h 344"/>
                    <a:gd name="T58" fmla="*/ 342 w 344"/>
                    <a:gd name="T59" fmla="*/ 160 h 344"/>
                    <a:gd name="T60" fmla="*/ 344 w 344"/>
                    <a:gd name="T61" fmla="*/ 176 h 344"/>
                    <a:gd name="T62" fmla="*/ 340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6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8"/>
                      </a:lnTo>
                      <a:lnTo>
                        <a:pt x="88" y="262"/>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2" y="34"/>
                      </a:lnTo>
                      <a:lnTo>
                        <a:pt x="122" y="34"/>
                      </a:lnTo>
                      <a:lnTo>
                        <a:pt x="126" y="26"/>
                      </a:lnTo>
                      <a:lnTo>
                        <a:pt x="132" y="20"/>
                      </a:lnTo>
                      <a:lnTo>
                        <a:pt x="144" y="10"/>
                      </a:lnTo>
                      <a:lnTo>
                        <a:pt x="158" y="4"/>
                      </a:lnTo>
                      <a:lnTo>
                        <a:pt x="172" y="0"/>
                      </a:lnTo>
                      <a:lnTo>
                        <a:pt x="172" y="0"/>
                      </a:lnTo>
                      <a:lnTo>
                        <a:pt x="180" y="2"/>
                      </a:lnTo>
                      <a:lnTo>
                        <a:pt x="188" y="2"/>
                      </a:lnTo>
                      <a:lnTo>
                        <a:pt x="202" y="10"/>
                      </a:lnTo>
                      <a:lnTo>
                        <a:pt x="214" y="20"/>
                      </a:lnTo>
                      <a:lnTo>
                        <a:pt x="218" y="28"/>
                      </a:lnTo>
                      <a:lnTo>
                        <a:pt x="222" y="34"/>
                      </a:lnTo>
                      <a:lnTo>
                        <a:pt x="222" y="34"/>
                      </a:lnTo>
                      <a:lnTo>
                        <a:pt x="226" y="44"/>
                      </a:lnTo>
                      <a:lnTo>
                        <a:pt x="232" y="54"/>
                      </a:lnTo>
                      <a:lnTo>
                        <a:pt x="242" y="68"/>
                      </a:lnTo>
                      <a:lnTo>
                        <a:pt x="254" y="82"/>
                      </a:lnTo>
                      <a:lnTo>
                        <a:pt x="270" y="96"/>
                      </a:lnTo>
                      <a:lnTo>
                        <a:pt x="290" y="112"/>
                      </a:lnTo>
                      <a:lnTo>
                        <a:pt x="314" y="124"/>
                      </a:lnTo>
                      <a:lnTo>
                        <a:pt x="314" y="124"/>
                      </a:lnTo>
                      <a:lnTo>
                        <a:pt x="320" y="128"/>
                      </a:lnTo>
                      <a:lnTo>
                        <a:pt x="328" y="134"/>
                      </a:lnTo>
                      <a:lnTo>
                        <a:pt x="336" y="146"/>
                      </a:lnTo>
                      <a:lnTo>
                        <a:pt x="342" y="160"/>
                      </a:lnTo>
                      <a:lnTo>
                        <a:pt x="344" y="176"/>
                      </a:lnTo>
                      <a:lnTo>
                        <a:pt x="344" y="176"/>
                      </a:lnTo>
                      <a:lnTo>
                        <a:pt x="342" y="182"/>
                      </a:lnTo>
                      <a:lnTo>
                        <a:pt x="340"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0" y="292"/>
                      </a:lnTo>
                      <a:lnTo>
                        <a:pt x="220" y="312"/>
                      </a:lnTo>
                      <a:lnTo>
                        <a:pt x="220" y="312"/>
                      </a:lnTo>
                      <a:lnTo>
                        <a:pt x="212" y="326"/>
                      </a:lnTo>
                      <a:lnTo>
                        <a:pt x="202" y="336"/>
                      </a:lnTo>
                      <a:lnTo>
                        <a:pt x="188" y="342"/>
                      </a:lnTo>
                      <a:lnTo>
                        <a:pt x="172" y="344"/>
                      </a:lnTo>
                      <a:lnTo>
                        <a:pt x="172" y="344"/>
                      </a:lnTo>
                      <a:close/>
                      <a:moveTo>
                        <a:pt x="146" y="172"/>
                      </a:moveTo>
                      <a:lnTo>
                        <a:pt x="146" y="172"/>
                      </a:lnTo>
                      <a:lnTo>
                        <a:pt x="170" y="196"/>
                      </a:lnTo>
                      <a:lnTo>
                        <a:pt x="170" y="196"/>
                      </a:lnTo>
                      <a:lnTo>
                        <a:pt x="182" y="184"/>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8" name="Freeform 17"/>
                <p:cNvSpPr>
                  <a:spLocks noEditPoints="1"/>
                </p:cNvSpPr>
                <p:nvPr/>
              </p:nvSpPr>
              <p:spPr bwMode="auto">
                <a:xfrm>
                  <a:off x="5628079" y="2221077"/>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6 h 344"/>
                    <a:gd name="T12" fmla="*/ 74 w 344"/>
                    <a:gd name="T13" fmla="*/ 248 h 344"/>
                    <a:gd name="T14" fmla="*/ 28 w 344"/>
                    <a:gd name="T15" fmla="*/ 218 h 344"/>
                    <a:gd name="T16" fmla="*/ 16 w 344"/>
                    <a:gd name="T17" fmla="*/ 210 h 344"/>
                    <a:gd name="T18" fmla="*/ 2 w 344"/>
                    <a:gd name="T19" fmla="*/ 186 h 344"/>
                    <a:gd name="T20" fmla="*/ 0 w 344"/>
                    <a:gd name="T21" fmla="*/ 170 h 344"/>
                    <a:gd name="T22" fmla="*/ 8 w 344"/>
                    <a:gd name="T23" fmla="*/ 144 h 344"/>
                    <a:gd name="T24" fmla="*/ 30 w 344"/>
                    <a:gd name="T25" fmla="*/ 124 h 344"/>
                    <a:gd name="T26" fmla="*/ 54 w 344"/>
                    <a:gd name="T27" fmla="*/ 110 h 344"/>
                    <a:gd name="T28" fmla="*/ 90 w 344"/>
                    <a:gd name="T29" fmla="*/ 82 h 344"/>
                    <a:gd name="T30" fmla="*/ 112 w 344"/>
                    <a:gd name="T31" fmla="*/ 54 h 344"/>
                    <a:gd name="T32" fmla="*/ 124 w 344"/>
                    <a:gd name="T33" fmla="*/ 34 h 344"/>
                    <a:gd name="T34" fmla="*/ 126 w 344"/>
                    <a:gd name="T35" fmla="*/ 26 h 344"/>
                    <a:gd name="T36" fmla="*/ 144 w 344"/>
                    <a:gd name="T37" fmla="*/ 10 h 344"/>
                    <a:gd name="T38" fmla="*/ 172 w 344"/>
                    <a:gd name="T39" fmla="*/ 0 h 344"/>
                    <a:gd name="T40" fmla="*/ 180 w 344"/>
                    <a:gd name="T41" fmla="*/ 0 h 344"/>
                    <a:gd name="T42" fmla="*/ 202 w 344"/>
                    <a:gd name="T43" fmla="*/ 10 h 344"/>
                    <a:gd name="T44" fmla="*/ 218 w 344"/>
                    <a:gd name="T45" fmla="*/ 26 h 344"/>
                    <a:gd name="T46" fmla="*/ 222 w 344"/>
                    <a:gd name="T47" fmla="*/ 34 h 344"/>
                    <a:gd name="T48" fmla="*/ 234 w 344"/>
                    <a:gd name="T49" fmla="*/ 54 h 344"/>
                    <a:gd name="T50" fmla="*/ 254 w 344"/>
                    <a:gd name="T51" fmla="*/ 82 h 344"/>
                    <a:gd name="T52" fmla="*/ 290 w 344"/>
                    <a:gd name="T53" fmla="*/ 110 h 344"/>
                    <a:gd name="T54" fmla="*/ 314 w 344"/>
                    <a:gd name="T55" fmla="*/ 124 h 344"/>
                    <a:gd name="T56" fmla="*/ 328 w 344"/>
                    <a:gd name="T57" fmla="*/ 132 h 344"/>
                    <a:gd name="T58" fmla="*/ 342 w 344"/>
                    <a:gd name="T59" fmla="*/ 160 h 344"/>
                    <a:gd name="T60" fmla="*/ 344 w 344"/>
                    <a:gd name="T61" fmla="*/ 174 h 344"/>
                    <a:gd name="T62" fmla="*/ 342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4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6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6"/>
                      </a:lnTo>
                      <a:lnTo>
                        <a:pt x="90" y="262"/>
                      </a:lnTo>
                      <a:lnTo>
                        <a:pt x="74" y="248"/>
                      </a:lnTo>
                      <a:lnTo>
                        <a:pt x="54" y="232"/>
                      </a:lnTo>
                      <a:lnTo>
                        <a:pt x="28" y="218"/>
                      </a:lnTo>
                      <a:lnTo>
                        <a:pt x="28" y="218"/>
                      </a:lnTo>
                      <a:lnTo>
                        <a:pt x="16" y="210"/>
                      </a:lnTo>
                      <a:lnTo>
                        <a:pt x="8" y="198"/>
                      </a:lnTo>
                      <a:lnTo>
                        <a:pt x="2" y="186"/>
                      </a:lnTo>
                      <a:lnTo>
                        <a:pt x="0" y="170"/>
                      </a:lnTo>
                      <a:lnTo>
                        <a:pt x="0" y="170"/>
                      </a:lnTo>
                      <a:lnTo>
                        <a:pt x="2" y="156"/>
                      </a:lnTo>
                      <a:lnTo>
                        <a:pt x="8" y="144"/>
                      </a:lnTo>
                      <a:lnTo>
                        <a:pt x="18" y="132"/>
                      </a:lnTo>
                      <a:lnTo>
                        <a:pt x="30" y="124"/>
                      </a:lnTo>
                      <a:lnTo>
                        <a:pt x="30" y="124"/>
                      </a:lnTo>
                      <a:lnTo>
                        <a:pt x="54" y="110"/>
                      </a:lnTo>
                      <a:lnTo>
                        <a:pt x="74" y="96"/>
                      </a:lnTo>
                      <a:lnTo>
                        <a:pt x="90" y="82"/>
                      </a:lnTo>
                      <a:lnTo>
                        <a:pt x="102" y="68"/>
                      </a:lnTo>
                      <a:lnTo>
                        <a:pt x="112" y="54"/>
                      </a:lnTo>
                      <a:lnTo>
                        <a:pt x="118" y="44"/>
                      </a:lnTo>
                      <a:lnTo>
                        <a:pt x="124" y="34"/>
                      </a:lnTo>
                      <a:lnTo>
                        <a:pt x="124" y="34"/>
                      </a:lnTo>
                      <a:lnTo>
                        <a:pt x="126" y="26"/>
                      </a:lnTo>
                      <a:lnTo>
                        <a:pt x="132" y="20"/>
                      </a:lnTo>
                      <a:lnTo>
                        <a:pt x="144" y="10"/>
                      </a:lnTo>
                      <a:lnTo>
                        <a:pt x="158" y="2"/>
                      </a:lnTo>
                      <a:lnTo>
                        <a:pt x="172" y="0"/>
                      </a:lnTo>
                      <a:lnTo>
                        <a:pt x="172" y="0"/>
                      </a:lnTo>
                      <a:lnTo>
                        <a:pt x="180" y="0"/>
                      </a:lnTo>
                      <a:lnTo>
                        <a:pt x="188" y="2"/>
                      </a:lnTo>
                      <a:lnTo>
                        <a:pt x="202" y="10"/>
                      </a:lnTo>
                      <a:lnTo>
                        <a:pt x="214" y="20"/>
                      </a:lnTo>
                      <a:lnTo>
                        <a:pt x="218" y="26"/>
                      </a:lnTo>
                      <a:lnTo>
                        <a:pt x="222" y="34"/>
                      </a:lnTo>
                      <a:lnTo>
                        <a:pt x="222" y="34"/>
                      </a:lnTo>
                      <a:lnTo>
                        <a:pt x="226" y="44"/>
                      </a:lnTo>
                      <a:lnTo>
                        <a:pt x="234" y="54"/>
                      </a:lnTo>
                      <a:lnTo>
                        <a:pt x="242" y="68"/>
                      </a:lnTo>
                      <a:lnTo>
                        <a:pt x="254" y="82"/>
                      </a:lnTo>
                      <a:lnTo>
                        <a:pt x="270" y="96"/>
                      </a:lnTo>
                      <a:lnTo>
                        <a:pt x="290" y="110"/>
                      </a:lnTo>
                      <a:lnTo>
                        <a:pt x="314" y="124"/>
                      </a:lnTo>
                      <a:lnTo>
                        <a:pt x="314" y="124"/>
                      </a:lnTo>
                      <a:lnTo>
                        <a:pt x="322" y="128"/>
                      </a:lnTo>
                      <a:lnTo>
                        <a:pt x="328" y="132"/>
                      </a:lnTo>
                      <a:lnTo>
                        <a:pt x="338" y="144"/>
                      </a:lnTo>
                      <a:lnTo>
                        <a:pt x="342" y="160"/>
                      </a:lnTo>
                      <a:lnTo>
                        <a:pt x="344" y="174"/>
                      </a:lnTo>
                      <a:lnTo>
                        <a:pt x="344" y="174"/>
                      </a:lnTo>
                      <a:lnTo>
                        <a:pt x="344" y="182"/>
                      </a:lnTo>
                      <a:lnTo>
                        <a:pt x="342"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2" y="292"/>
                      </a:lnTo>
                      <a:lnTo>
                        <a:pt x="220" y="312"/>
                      </a:lnTo>
                      <a:lnTo>
                        <a:pt x="220" y="312"/>
                      </a:lnTo>
                      <a:lnTo>
                        <a:pt x="212" y="324"/>
                      </a:lnTo>
                      <a:lnTo>
                        <a:pt x="202" y="334"/>
                      </a:lnTo>
                      <a:lnTo>
                        <a:pt x="188" y="342"/>
                      </a:lnTo>
                      <a:lnTo>
                        <a:pt x="172" y="344"/>
                      </a:lnTo>
                      <a:lnTo>
                        <a:pt x="172" y="344"/>
                      </a:lnTo>
                      <a:close/>
                      <a:moveTo>
                        <a:pt x="146" y="172"/>
                      </a:moveTo>
                      <a:lnTo>
                        <a:pt x="146" y="172"/>
                      </a:lnTo>
                      <a:lnTo>
                        <a:pt x="170" y="196"/>
                      </a:lnTo>
                      <a:lnTo>
                        <a:pt x="170" y="196"/>
                      </a:lnTo>
                      <a:lnTo>
                        <a:pt x="182" y="182"/>
                      </a:lnTo>
                      <a:lnTo>
                        <a:pt x="196" y="170"/>
                      </a:lnTo>
                      <a:lnTo>
                        <a:pt x="196" y="170"/>
                      </a:lnTo>
                      <a:lnTo>
                        <a:pt x="172" y="146"/>
                      </a:lnTo>
                      <a:lnTo>
                        <a:pt x="172" y="146"/>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9" name="Freeform 18"/>
                <p:cNvSpPr>
                  <a:spLocks/>
                </p:cNvSpPr>
                <p:nvPr/>
              </p:nvSpPr>
              <p:spPr bwMode="auto">
                <a:xfrm>
                  <a:off x="6965393" y="3268818"/>
                  <a:ext cx="64197" cy="213182"/>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0" name="Freeform 19"/>
                <p:cNvSpPr>
                  <a:spLocks noEditPoints="1"/>
                </p:cNvSpPr>
                <p:nvPr/>
              </p:nvSpPr>
              <p:spPr bwMode="auto">
                <a:xfrm>
                  <a:off x="5091490" y="3609182"/>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1" name="Freeform 20"/>
                <p:cNvSpPr>
                  <a:spLocks noEditPoints="1"/>
                </p:cNvSpPr>
                <p:nvPr/>
              </p:nvSpPr>
              <p:spPr bwMode="auto">
                <a:xfrm>
                  <a:off x="7250038" y="2854567"/>
                  <a:ext cx="186533"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nvGrpSpPr>
                <p:cNvPr id="142" name="Group 141"/>
                <p:cNvGrpSpPr/>
                <p:nvPr/>
              </p:nvGrpSpPr>
              <p:grpSpPr>
                <a:xfrm>
                  <a:off x="5413104" y="2621197"/>
                  <a:ext cx="1326042" cy="1326043"/>
                  <a:chOff x="5413104" y="2598477"/>
                  <a:chExt cx="1326042" cy="1326043"/>
                </a:xfrm>
                <a:grpFill/>
              </p:grpSpPr>
              <p:sp>
                <p:nvSpPr>
                  <p:cNvPr id="143" name="Freeform 5"/>
                  <p:cNvSpPr>
                    <a:spLocks/>
                  </p:cNvSpPr>
                  <p:nvPr/>
                </p:nvSpPr>
                <p:spPr bwMode="auto">
                  <a:xfrm>
                    <a:off x="5642613" y="3166154"/>
                    <a:ext cx="838193" cy="391237"/>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4" name="Freeform 6"/>
                  <p:cNvSpPr>
                    <a:spLocks noEditPoints="1"/>
                  </p:cNvSpPr>
                  <p:nvPr/>
                </p:nvSpPr>
                <p:spPr bwMode="auto">
                  <a:xfrm>
                    <a:off x="5757683" y="2925113"/>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5" name="Freeform 7"/>
                  <p:cNvSpPr>
                    <a:spLocks noEditPoints="1"/>
                  </p:cNvSpPr>
                  <p:nvPr/>
                </p:nvSpPr>
                <p:spPr bwMode="auto">
                  <a:xfrm>
                    <a:off x="6002359" y="2994156"/>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6" name="Freeform 8"/>
                  <p:cNvSpPr>
                    <a:spLocks noEditPoints="1"/>
                  </p:cNvSpPr>
                  <p:nvPr/>
                </p:nvSpPr>
                <p:spPr bwMode="auto">
                  <a:xfrm>
                    <a:off x="6245822" y="2850015"/>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7" name="Freeform 9"/>
                  <p:cNvSpPr>
                    <a:spLocks/>
                  </p:cNvSpPr>
                  <p:nvPr/>
                </p:nvSpPr>
                <p:spPr bwMode="auto">
                  <a:xfrm>
                    <a:off x="5875176" y="3006268"/>
                    <a:ext cx="190168" cy="102957"/>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8" name="Freeform 10"/>
                  <p:cNvSpPr>
                    <a:spLocks/>
                  </p:cNvSpPr>
                  <p:nvPr/>
                </p:nvSpPr>
                <p:spPr bwMode="auto">
                  <a:xfrm>
                    <a:off x="6123485" y="2952972"/>
                    <a:ext cx="202281" cy="156253"/>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9" name="Freeform 11"/>
                  <p:cNvSpPr>
                    <a:spLocks/>
                  </p:cNvSpPr>
                  <p:nvPr/>
                </p:nvSpPr>
                <p:spPr bwMode="auto">
                  <a:xfrm>
                    <a:off x="5628079" y="3026859"/>
                    <a:ext cx="208337" cy="180478"/>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50" name="Oval 149"/>
                  <p:cNvSpPr/>
                  <p:nvPr/>
                </p:nvSpPr>
                <p:spPr bwMode="auto">
                  <a:xfrm>
                    <a:off x="5413104" y="2598477"/>
                    <a:ext cx="1326042" cy="1326043"/>
                  </a:xfrm>
                  <a:prstGeom prst="ellipse">
                    <a:avLst/>
                  </a:prstGeom>
                  <a:noFill/>
                  <a:ln w="25400"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183" fontAlgn="base">
                      <a:lnSpc>
                        <a:spcPct val="90000"/>
                      </a:lnSpc>
                      <a:spcBef>
                        <a:spcPct val="0"/>
                      </a:spcBef>
                      <a:spcAft>
                        <a:spcPct val="0"/>
                      </a:spcAft>
                      <a:defRPr/>
                    </a:pPr>
                    <a:endParaRPr lang="en-US" sz="2448" kern="0" dirty="0" err="1">
                      <a:latin typeface="Segoe UI"/>
                      <a:ea typeface="Segoe UI" pitchFamily="34" charset="0"/>
                      <a:cs typeface="Segoe UI" pitchFamily="34" charset="0"/>
                    </a:endParaRPr>
                  </a:p>
                </p:txBody>
              </p:sp>
            </p:grpSp>
          </p:grpSp>
          <p:sp>
            <p:nvSpPr>
              <p:cNvPr id="132" name="Freeform 10"/>
              <p:cNvSpPr>
                <a:spLocks/>
              </p:cNvSpPr>
              <p:nvPr/>
            </p:nvSpPr>
            <p:spPr bwMode="auto">
              <a:xfrm>
                <a:off x="3852280" y="4071228"/>
                <a:ext cx="102005" cy="186198"/>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solidFill>
                <a:schemeClr val="accent1">
                  <a:lumMod val="60000"/>
                  <a:lumOff val="40000"/>
                </a:schemeClr>
              </a:solidFill>
              <a:ln w="9525">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grpSp>
    </p:spTree>
    <p:extLst>
      <p:ext uri="{BB962C8B-B14F-4D97-AF65-F5344CB8AC3E}">
        <p14:creationId xmlns:p14="http://schemas.microsoft.com/office/powerpoint/2010/main" val="127802117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408169" y="1848934"/>
            <a:ext cx="5514072" cy="531812"/>
          </a:xfrm>
          <a:prstGeom prst="rect">
            <a:avLst/>
          </a:prstGeom>
        </p:spPr>
        <p:txBody>
          <a:bodyPr wrap="square">
            <a:spAutoFit/>
          </a:bodyPr>
          <a:lstStyle/>
          <a:p>
            <a:pPr algn="ctr"/>
            <a:r>
              <a:rPr lang="en-US" sz="2856" b="1" dirty="0">
                <a:gradFill>
                  <a:gsLst>
                    <a:gs pos="2917">
                      <a:schemeClr val="tx1"/>
                    </a:gs>
                    <a:gs pos="30000">
                      <a:schemeClr val="tx1"/>
                    </a:gs>
                  </a:gsLst>
                  <a:lin ang="5400000" scaled="0"/>
                </a:gradFill>
              </a:rPr>
              <a:t>Microsoft R portfolio</a:t>
            </a:r>
            <a:endParaRPr lang="en-US" sz="2856" dirty="0"/>
          </a:p>
        </p:txBody>
      </p:sp>
      <p:sp>
        <p:nvSpPr>
          <p:cNvPr id="52" name="Rectangle 51"/>
          <p:cNvSpPr/>
          <p:nvPr/>
        </p:nvSpPr>
        <p:spPr>
          <a:xfrm>
            <a:off x="7414473" y="4502721"/>
            <a:ext cx="1760097" cy="686470"/>
          </a:xfrm>
          <a:prstGeom prst="rect">
            <a:avLst/>
          </a:prstGeom>
        </p:spPr>
        <p:txBody>
          <a:bodyPr wrap="none">
            <a:spAutoFit/>
          </a:bodyPr>
          <a:lstStyle/>
          <a:p>
            <a:pPr>
              <a:lnSpc>
                <a:spcPct val="70000"/>
              </a:lnSpc>
              <a:spcAft>
                <a:spcPts val="612"/>
              </a:spcAft>
            </a:pPr>
            <a:r>
              <a:rPr lang="en-US" sz="2401" b="1" dirty="0"/>
              <a:t>SQL Server</a:t>
            </a:r>
          </a:p>
          <a:p>
            <a:pPr>
              <a:lnSpc>
                <a:spcPct val="70000"/>
              </a:lnSpc>
              <a:spcAft>
                <a:spcPts val="612"/>
              </a:spcAft>
            </a:pPr>
            <a:r>
              <a:rPr lang="en-US" sz="2401" dirty="0"/>
              <a:t>R Services</a:t>
            </a:r>
          </a:p>
        </p:txBody>
      </p:sp>
      <p:grpSp>
        <p:nvGrpSpPr>
          <p:cNvPr id="6" name="Group 5"/>
          <p:cNvGrpSpPr/>
          <p:nvPr/>
        </p:nvGrpSpPr>
        <p:grpSpPr>
          <a:xfrm>
            <a:off x="9538564" y="5316016"/>
            <a:ext cx="2309130" cy="915242"/>
            <a:chOff x="8432452" y="4979233"/>
            <a:chExt cx="1539420" cy="412418"/>
          </a:xfrm>
          <a:solidFill>
            <a:schemeClr val="bg1"/>
          </a:solidFill>
        </p:grpSpPr>
        <p:sp>
          <p:nvSpPr>
            <p:cNvPr id="49" name="Rectangle 48"/>
            <p:cNvSpPr/>
            <p:nvPr/>
          </p:nvSpPr>
          <p:spPr bwMode="auto">
            <a:xfrm>
              <a:off x="8765205" y="4979233"/>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Linux</a:t>
              </a:r>
            </a:p>
          </p:txBody>
        </p:sp>
        <p:sp>
          <p:nvSpPr>
            <p:cNvPr id="51" name="Rectangle 50"/>
            <p:cNvSpPr/>
            <p:nvPr/>
          </p:nvSpPr>
          <p:spPr bwMode="auto">
            <a:xfrm>
              <a:off x="8432452"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Hadoop</a:t>
              </a:r>
            </a:p>
          </p:txBody>
        </p:sp>
        <p:sp>
          <p:nvSpPr>
            <p:cNvPr id="54" name="Rectangle 53"/>
            <p:cNvSpPr/>
            <p:nvPr/>
          </p:nvSpPr>
          <p:spPr bwMode="auto">
            <a:xfrm>
              <a:off x="9217507"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Teradata</a:t>
              </a:r>
            </a:p>
          </p:txBody>
        </p:sp>
      </p:grpSp>
      <p:grpSp>
        <p:nvGrpSpPr>
          <p:cNvPr id="56" name="Group 55"/>
          <p:cNvGrpSpPr/>
          <p:nvPr/>
        </p:nvGrpSpPr>
        <p:grpSpPr>
          <a:xfrm>
            <a:off x="3119196" y="1640589"/>
            <a:ext cx="960130" cy="1112401"/>
            <a:chOff x="5394326" y="4936834"/>
            <a:chExt cx="720725" cy="835025"/>
          </a:xfrm>
          <a:solidFill>
            <a:schemeClr val="tx1"/>
          </a:solidFill>
        </p:grpSpPr>
        <p:sp>
          <p:nvSpPr>
            <p:cNvPr id="57"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solidFill>
                  <a:srgbClr val="000000"/>
                </a:solidFill>
              </a:endParaRPr>
            </a:p>
          </p:txBody>
        </p:sp>
        <p:sp>
          <p:nvSpPr>
            <p:cNvPr id="58"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solidFill>
                  <a:srgbClr val="000000"/>
                </a:solidFill>
              </a:endParaRPr>
            </a:p>
          </p:txBody>
        </p:sp>
      </p:grpSp>
      <p:sp>
        <p:nvSpPr>
          <p:cNvPr id="36" name="Rectangle 35"/>
          <p:cNvSpPr/>
          <p:nvPr/>
        </p:nvSpPr>
        <p:spPr bwMode="auto">
          <a:xfrm>
            <a:off x="7605219" y="5211516"/>
            <a:ext cx="1131548" cy="43545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Windows</a:t>
            </a:r>
          </a:p>
        </p:txBody>
      </p:sp>
      <p:sp>
        <p:nvSpPr>
          <p:cNvPr id="5" name="Title 4"/>
          <p:cNvSpPr>
            <a:spLocks noGrp="1"/>
          </p:cNvSpPr>
          <p:nvPr>
            <p:ph type="title"/>
          </p:nvPr>
        </p:nvSpPr>
        <p:spPr/>
        <p:txBody>
          <a:bodyPr/>
          <a:lstStyle/>
          <a:p>
            <a:r>
              <a:rPr lang="en-US"/>
              <a:t>Microsoft R portfolio</a:t>
            </a:r>
            <a:endParaRPr lang="en-US" dirty="0"/>
          </a:p>
        </p:txBody>
      </p:sp>
      <p:sp>
        <p:nvSpPr>
          <p:cNvPr id="35" name="Rectangle 34"/>
          <p:cNvSpPr/>
          <p:nvPr/>
        </p:nvSpPr>
        <p:spPr>
          <a:xfrm>
            <a:off x="8290243" y="3662101"/>
            <a:ext cx="2747227" cy="707886"/>
          </a:xfrm>
          <a:prstGeom prst="rect">
            <a:avLst/>
          </a:prstGeom>
        </p:spPr>
        <p:txBody>
          <a:bodyPr wrap="none">
            <a:spAutoFit/>
          </a:bodyPr>
          <a:lstStyle/>
          <a:p>
            <a:r>
              <a:rPr lang="en-US" sz="4000" dirty="0">
                <a:latin typeface="+mj-lt"/>
              </a:rPr>
              <a:t>Commercial</a:t>
            </a:r>
          </a:p>
        </p:txBody>
      </p:sp>
      <p:sp>
        <p:nvSpPr>
          <p:cNvPr id="38" name="Rectangle 37"/>
          <p:cNvSpPr/>
          <p:nvPr/>
        </p:nvSpPr>
        <p:spPr>
          <a:xfrm>
            <a:off x="2395431" y="3662101"/>
            <a:ext cx="2674130" cy="707886"/>
          </a:xfrm>
          <a:prstGeom prst="rect">
            <a:avLst/>
          </a:prstGeom>
        </p:spPr>
        <p:txBody>
          <a:bodyPr wrap="none">
            <a:spAutoFit/>
          </a:bodyPr>
          <a:lstStyle/>
          <a:p>
            <a:r>
              <a:rPr lang="en-US" sz="4000" dirty="0">
                <a:latin typeface="+mj-lt"/>
              </a:rPr>
              <a:t>Community</a:t>
            </a:r>
          </a:p>
        </p:txBody>
      </p:sp>
      <p:sp>
        <p:nvSpPr>
          <p:cNvPr id="91" name="Rectangle 90"/>
          <p:cNvSpPr/>
          <p:nvPr/>
        </p:nvSpPr>
        <p:spPr>
          <a:xfrm>
            <a:off x="10037692" y="4912163"/>
            <a:ext cx="1310872" cy="424860"/>
          </a:xfrm>
          <a:prstGeom prst="rect">
            <a:avLst/>
          </a:prstGeom>
        </p:spPr>
        <p:txBody>
          <a:bodyPr wrap="none">
            <a:spAutoFit/>
          </a:bodyPr>
          <a:lstStyle/>
          <a:p>
            <a:pPr algn="r">
              <a:lnSpc>
                <a:spcPct val="90000"/>
              </a:lnSpc>
              <a:spcAft>
                <a:spcPts val="612"/>
              </a:spcAft>
            </a:pPr>
            <a:r>
              <a:rPr lang="en-US" sz="2401" dirty="0"/>
              <a:t>R Server</a:t>
            </a:r>
          </a:p>
        </p:txBody>
      </p:sp>
      <p:sp>
        <p:nvSpPr>
          <p:cNvPr id="92" name="Rectangle 91"/>
          <p:cNvSpPr/>
          <p:nvPr/>
        </p:nvSpPr>
        <p:spPr>
          <a:xfrm>
            <a:off x="3001337" y="5044183"/>
            <a:ext cx="1202573" cy="424860"/>
          </a:xfrm>
          <a:prstGeom prst="rect">
            <a:avLst/>
          </a:prstGeom>
        </p:spPr>
        <p:txBody>
          <a:bodyPr wrap="none">
            <a:spAutoFit/>
          </a:bodyPr>
          <a:lstStyle/>
          <a:p>
            <a:pPr>
              <a:lnSpc>
                <a:spcPct val="90000"/>
              </a:lnSpc>
              <a:spcAft>
                <a:spcPts val="612"/>
              </a:spcAft>
            </a:pPr>
            <a:r>
              <a:rPr lang="en-US" sz="2401" dirty="0"/>
              <a:t>R Open</a:t>
            </a:r>
          </a:p>
        </p:txBody>
      </p:sp>
      <p:grpSp>
        <p:nvGrpSpPr>
          <p:cNvPr id="4" name="Group 3"/>
          <p:cNvGrpSpPr/>
          <p:nvPr/>
        </p:nvGrpSpPr>
        <p:grpSpPr>
          <a:xfrm>
            <a:off x="3732497" y="2380746"/>
            <a:ext cx="5931360" cy="1281355"/>
            <a:chOff x="3732499" y="1959985"/>
            <a:chExt cx="5931361" cy="1872862"/>
          </a:xfrm>
        </p:grpSpPr>
        <p:cxnSp>
          <p:nvCxnSpPr>
            <p:cNvPr id="3" name="Elbow Connector 2"/>
            <p:cNvCxnSpPr>
              <a:stCxn id="9" idx="2"/>
              <a:endCxn id="38" idx="0"/>
            </p:cNvCxnSpPr>
            <p:nvPr/>
          </p:nvCxnSpPr>
          <p:spPr>
            <a:xfrm rot="5400000">
              <a:off x="4012423" y="1680061"/>
              <a:ext cx="1872862" cy="2432709"/>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9" idx="2"/>
              <a:endCxn id="35" idx="0"/>
            </p:cNvCxnSpPr>
            <p:nvPr/>
          </p:nvCxnSpPr>
          <p:spPr>
            <a:xfrm rot="16200000" flipH="1">
              <a:off x="6978103" y="1147089"/>
              <a:ext cx="1872862" cy="3498653"/>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pic>
        <p:nvPicPr>
          <p:cNvPr id="23" name="Picture 22"/>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9250487" y="4033378"/>
            <a:ext cx="2668683" cy="1195508"/>
          </a:xfrm>
          <a:prstGeom prst="rect">
            <a:avLst/>
          </a:prstGeom>
        </p:spPr>
      </p:pic>
      <p:pic>
        <p:nvPicPr>
          <p:cNvPr id="24" name="Picture 23"/>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206249" y="4193398"/>
            <a:ext cx="2668683" cy="1195508"/>
          </a:xfrm>
          <a:prstGeom prst="rect">
            <a:avLst/>
          </a:prstGeom>
        </p:spPr>
      </p:pic>
      <p:sp>
        <p:nvSpPr>
          <p:cNvPr id="22" name="Rectangle 21"/>
          <p:cNvSpPr/>
          <p:nvPr/>
        </p:nvSpPr>
        <p:spPr bwMode="auto">
          <a:xfrm>
            <a:off x="10150372" y="6275595"/>
            <a:ext cx="1131548" cy="43545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Spark</a:t>
            </a:r>
          </a:p>
        </p:txBody>
      </p:sp>
    </p:spTree>
    <p:extLst>
      <p:ext uri="{BB962C8B-B14F-4D97-AF65-F5344CB8AC3E}">
        <p14:creationId xmlns:p14="http://schemas.microsoft.com/office/powerpoint/2010/main" val="14106374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p:cNvSpPr>
          <p:nvPr/>
        </p:nvSpPr>
        <p:spPr>
          <a:xfrm>
            <a:off x="236541" y="295277"/>
            <a:ext cx="11888787" cy="917575"/>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pPr defTabSz="932750" fontAlgn="auto">
              <a:spcBef>
                <a:spcPts val="0"/>
              </a:spcBef>
              <a:spcAft>
                <a:spcPts val="0"/>
              </a:spcAft>
              <a:defRPr/>
            </a:pPr>
            <a:endParaRPr lang="en-US" sz="4800" b="1" kern="0" dirty="0">
              <a:solidFill>
                <a:schemeClr val="tx1"/>
              </a:solidFill>
            </a:endParaRPr>
          </a:p>
        </p:txBody>
      </p:sp>
      <p:sp>
        <p:nvSpPr>
          <p:cNvPr id="9" name="Title 8"/>
          <p:cNvSpPr>
            <a:spLocks noGrp="1"/>
          </p:cNvSpPr>
          <p:nvPr>
            <p:ph type="title"/>
          </p:nvPr>
        </p:nvSpPr>
        <p:spPr>
          <a:xfrm>
            <a:off x="274639" y="295276"/>
            <a:ext cx="11889564" cy="917575"/>
          </a:xfrm>
        </p:spPr>
        <p:txBody>
          <a:bodyPr/>
          <a:lstStyle/>
          <a:p>
            <a:r>
              <a:rPr lang="en-US" dirty="0"/>
              <a:t>Introducing Microsoft R Server</a:t>
            </a:r>
            <a:br>
              <a:rPr lang="en-US" dirty="0"/>
            </a:br>
            <a:endParaRPr lang="en-US" dirty="0"/>
          </a:p>
        </p:txBody>
      </p:sp>
      <p:sp>
        <p:nvSpPr>
          <p:cNvPr id="11" name="Text Placeholder 10"/>
          <p:cNvSpPr>
            <a:spLocks noGrp="1"/>
          </p:cNvSpPr>
          <p:nvPr>
            <p:ph type="body" sz="quarter" idx="10"/>
          </p:nvPr>
        </p:nvSpPr>
        <p:spPr>
          <a:xfrm>
            <a:off x="274639" y="1741778"/>
            <a:ext cx="6477854" cy="3120209"/>
          </a:xfrm>
        </p:spPr>
        <p:txBody>
          <a:bodyPr/>
          <a:lstStyle/>
          <a:p>
            <a:r>
              <a:rPr lang="en-US" dirty="0"/>
              <a:t>High-performance, Scalable R</a:t>
            </a:r>
          </a:p>
          <a:p>
            <a:pPr marL="342900" lvl="1" indent="-342900">
              <a:buFont typeface="Arial" panose="020B0604020202020204" pitchFamily="34" charset="0"/>
              <a:buChar char="•"/>
            </a:pPr>
            <a:r>
              <a:rPr lang="en-US" dirty="0"/>
              <a:t>100% open source R </a:t>
            </a:r>
          </a:p>
          <a:p>
            <a:pPr marL="342900" lvl="1" indent="-342900">
              <a:buFont typeface="Arial" panose="020B0604020202020204" pitchFamily="34" charset="0"/>
              <a:buChar char="•"/>
            </a:pPr>
            <a:r>
              <a:rPr lang="en-US" dirty="0"/>
              <a:t>CRAN, Bioconductor, MRAN, GitHub compatibility</a:t>
            </a:r>
          </a:p>
          <a:p>
            <a:pPr marL="342900" lvl="1" indent="-342900">
              <a:buFont typeface="Arial" panose="020B0604020202020204" pitchFamily="34" charset="0"/>
              <a:buChar char="•"/>
            </a:pPr>
            <a:r>
              <a:rPr lang="en-US" dirty="0"/>
              <a:t>Big-data connectivity</a:t>
            </a:r>
          </a:p>
          <a:p>
            <a:pPr marL="342900" lvl="1" indent="-342900">
              <a:buFont typeface="Arial" panose="020B0604020202020204" pitchFamily="34" charset="0"/>
              <a:buChar char="•"/>
            </a:pPr>
            <a:r>
              <a:rPr lang="en-US" dirty="0"/>
              <a:t>Scalable analytics</a:t>
            </a:r>
          </a:p>
          <a:p>
            <a:pPr marL="342900" lvl="1" indent="-342900">
              <a:buFont typeface="Arial" panose="020B0604020202020204" pitchFamily="34" charset="0"/>
              <a:buChar char="•"/>
            </a:pPr>
            <a:r>
              <a:rPr lang="en-US" dirty="0"/>
              <a:t>Multi-platform </a:t>
            </a:r>
          </a:p>
          <a:p>
            <a:pPr marL="342900" lvl="1" indent="-342900">
              <a:buFont typeface="Arial" panose="020B0604020202020204" pitchFamily="34" charset="0"/>
              <a:buChar char="•"/>
            </a:pPr>
            <a:r>
              <a:rPr lang="en-US" dirty="0"/>
              <a:t>In-database, in-cluster scalability</a:t>
            </a:r>
          </a:p>
          <a:p>
            <a:pPr marL="342900" lvl="1" indent="-342900">
              <a:buFont typeface="Arial" panose="020B0604020202020204" pitchFamily="34" charset="0"/>
              <a:buChar char="•"/>
            </a:pPr>
            <a:r>
              <a:rPr lang="en-US" dirty="0"/>
              <a:t>Choice of IDE</a:t>
            </a:r>
          </a:p>
        </p:txBody>
      </p:sp>
      <p:sp>
        <p:nvSpPr>
          <p:cNvPr id="7" name="Text Placeholder 6"/>
          <p:cNvSpPr>
            <a:spLocks noGrp="1"/>
          </p:cNvSpPr>
          <p:nvPr>
            <p:ph type="body" sz="quarter" idx="11"/>
          </p:nvPr>
        </p:nvSpPr>
        <p:spPr>
          <a:xfrm>
            <a:off x="274639" y="949666"/>
            <a:ext cx="7435417" cy="572464"/>
          </a:xfrm>
        </p:spPr>
        <p:txBody>
          <a:bodyPr/>
          <a:lstStyle/>
          <a:p>
            <a:r>
              <a:rPr lang="en-US" dirty="0">
                <a:solidFill>
                  <a:srgbClr val="FFC000"/>
                </a:solidFill>
              </a:rPr>
              <a:t>Linux, Windows, Hadoop &amp; Teradata</a:t>
            </a:r>
          </a:p>
        </p:txBody>
      </p:sp>
      <p:grpSp>
        <p:nvGrpSpPr>
          <p:cNvPr id="3" name="Group 2"/>
          <p:cNvGrpSpPr/>
          <p:nvPr/>
        </p:nvGrpSpPr>
        <p:grpSpPr>
          <a:xfrm>
            <a:off x="7613355" y="5461650"/>
            <a:ext cx="3929972" cy="622239"/>
            <a:chOff x="7608777" y="5461650"/>
            <a:chExt cx="3929972" cy="622239"/>
          </a:xfrm>
        </p:grpSpPr>
        <p:sp>
          <p:nvSpPr>
            <p:cNvPr id="35" name="Rectangle 34"/>
            <p:cNvSpPr/>
            <p:nvPr/>
          </p:nvSpPr>
          <p:spPr>
            <a:xfrm>
              <a:off x="7608777" y="5461650"/>
              <a:ext cx="1388844" cy="622239"/>
            </a:xfrm>
            <a:prstGeom prst="rect">
              <a:avLst/>
            </a:prstGeom>
            <a:solidFill>
              <a:schemeClr val="accent1"/>
            </a:solidFill>
            <a:ln w="25400" cap="flat" cmpd="sng" algn="ctr">
              <a:noFill/>
              <a:prstDash val="solid"/>
            </a:ln>
            <a:effectLst/>
          </p:spPr>
          <p:txBody>
            <a:bodyPr vert="horz" lIns="182880" rtlCol="0" anchor="ctr"/>
            <a:lstStyle/>
            <a:p>
              <a:pPr defTabSz="1243458">
                <a:defRPr/>
              </a:pPr>
              <a:r>
                <a:rPr lang="en-US" sz="1400" kern="0" dirty="0">
                  <a:solidFill>
                    <a:prstClr val="white">
                      <a:alpha val="99000"/>
                    </a:prstClr>
                  </a:solidFill>
                  <a:latin typeface="Segoe UI"/>
                </a:rPr>
                <a:t>Open Source Components </a:t>
              </a:r>
            </a:p>
          </p:txBody>
        </p:sp>
        <p:sp>
          <p:nvSpPr>
            <p:cNvPr id="36" name="Rectangle 35"/>
            <p:cNvSpPr/>
            <p:nvPr/>
          </p:nvSpPr>
          <p:spPr>
            <a:xfrm>
              <a:off x="9052688" y="5461650"/>
              <a:ext cx="2486061" cy="622239"/>
            </a:xfrm>
            <a:prstGeom prst="rect">
              <a:avLst/>
            </a:prstGeom>
            <a:solidFill>
              <a:schemeClr val="accent2"/>
            </a:solidFill>
            <a:ln w="25400" cap="flat" cmpd="sng" algn="ctr">
              <a:noFill/>
              <a:prstDash val="solid"/>
            </a:ln>
            <a:effectLst/>
          </p:spPr>
          <p:txBody>
            <a:bodyPr vert="horz" lIns="182880" rtlCol="0" anchor="ctr"/>
            <a:lstStyle/>
            <a:p>
              <a:pPr defTabSz="1243458">
                <a:defRPr/>
              </a:pPr>
              <a:r>
                <a:rPr lang="en-US" sz="1400" kern="0" dirty="0">
                  <a:solidFill>
                    <a:prstClr val="white">
                      <a:alpha val="99000"/>
                    </a:prstClr>
                  </a:solidFill>
                  <a:latin typeface="Segoe UI"/>
                </a:rPr>
                <a:t>Licensed Capabilities</a:t>
              </a:r>
            </a:p>
          </p:txBody>
        </p:sp>
      </p:grpSp>
      <p:grpSp>
        <p:nvGrpSpPr>
          <p:cNvPr id="4" name="Group 3"/>
          <p:cNvGrpSpPr/>
          <p:nvPr/>
        </p:nvGrpSpPr>
        <p:grpSpPr>
          <a:xfrm>
            <a:off x="7509511" y="2045970"/>
            <a:ext cx="4137660" cy="3166110"/>
            <a:chOff x="7509511" y="2045970"/>
            <a:chExt cx="4137660" cy="3166110"/>
          </a:xfrm>
        </p:grpSpPr>
        <p:sp>
          <p:nvSpPr>
            <p:cNvPr id="2" name="Rectangle 1"/>
            <p:cNvSpPr/>
            <p:nvPr/>
          </p:nvSpPr>
          <p:spPr bwMode="auto">
            <a:xfrm>
              <a:off x="7509511" y="2045970"/>
              <a:ext cx="4137660" cy="3166110"/>
            </a:xfrm>
            <a:prstGeom prst="rect">
              <a:avLst/>
            </a:prstGeom>
            <a:solidFill>
              <a:schemeClr val="tx1"/>
            </a:solidFill>
            <a:ln>
              <a:noFill/>
              <a:headEnd type="none" w="med" len="med"/>
              <a:tailEnd type="none" w="med" len="med"/>
            </a:ln>
            <a:effectLst/>
            <a:scene3d>
              <a:camera prst="orthographicFront"/>
              <a:lightRig rig="threePt" dir="t"/>
            </a:scene3d>
            <a:sp3d>
              <a:bevelT/>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solidFill>
                    <a:schemeClr val="bg2"/>
                  </a:solidFill>
                  <a:latin typeface="Arial" panose="020B0604020202020204" pitchFamily="34" charset="0"/>
                  <a:ea typeface="Segoe UI" pitchFamily="34" charset="0"/>
                  <a:cs typeface="Arial" panose="020B0604020202020204" pitchFamily="34" charset="0"/>
                </a:rPr>
                <a:t>R Server Technology</a:t>
              </a:r>
            </a:p>
          </p:txBody>
        </p:sp>
        <p:sp>
          <p:nvSpPr>
            <p:cNvPr id="24" name="Cube 23"/>
            <p:cNvSpPr/>
            <p:nvPr/>
          </p:nvSpPr>
          <p:spPr bwMode="auto">
            <a:xfrm>
              <a:off x="7631285" y="2749990"/>
              <a:ext cx="621769" cy="2261473"/>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bg1">
                      <a:lumMod val="75000"/>
                      <a:alpha val="99000"/>
                    </a:schemeClr>
                  </a:solidFill>
                </a:rPr>
                <a:t>CRAN</a:t>
              </a:r>
            </a:p>
          </p:txBody>
        </p:sp>
        <p:sp>
          <p:nvSpPr>
            <p:cNvPr id="25" name="Cube 24"/>
            <p:cNvSpPr/>
            <p:nvPr/>
          </p:nvSpPr>
          <p:spPr bwMode="auto">
            <a:xfrm>
              <a:off x="8175343" y="2749990"/>
              <a:ext cx="621769" cy="2261473"/>
            </a:xfrm>
            <a:prstGeom prst="cub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lt1">
                      <a:alpha val="99000"/>
                    </a:schemeClr>
                  </a:solidFill>
                </a:rPr>
                <a:t>Microsoft R Open</a:t>
              </a:r>
            </a:p>
          </p:txBody>
        </p:sp>
        <p:sp>
          <p:nvSpPr>
            <p:cNvPr id="26" name="Cube 25"/>
            <p:cNvSpPr/>
            <p:nvPr/>
          </p:nvSpPr>
          <p:spPr bwMode="auto">
            <a:xfrm>
              <a:off x="8738593" y="4318250"/>
              <a:ext cx="2726184" cy="68223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HDInsight/SQL Integration</a:t>
              </a:r>
            </a:p>
          </p:txBody>
        </p:sp>
        <p:sp>
          <p:nvSpPr>
            <p:cNvPr id="27" name="Cube 26"/>
            <p:cNvSpPr/>
            <p:nvPr/>
          </p:nvSpPr>
          <p:spPr bwMode="auto">
            <a:xfrm>
              <a:off x="8732119" y="3785099"/>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PEMA / </a:t>
              </a:r>
              <a:r>
                <a:rPr lang="en-US" sz="1903" dirty="0" err="1">
                  <a:solidFill>
                    <a:schemeClr val="lt1">
                      <a:alpha val="99000"/>
                    </a:schemeClr>
                  </a:solidFill>
                </a:rPr>
                <a:t>ScaleR</a:t>
              </a:r>
              <a:endParaRPr lang="en-US" sz="1903" dirty="0">
                <a:solidFill>
                  <a:schemeClr val="lt1">
                    <a:alpha val="99000"/>
                  </a:schemeClr>
                </a:solidFill>
              </a:endParaRPr>
            </a:p>
          </p:txBody>
        </p:sp>
        <p:sp>
          <p:nvSpPr>
            <p:cNvPr id="28" name="Cube 27"/>
            <p:cNvSpPr/>
            <p:nvPr/>
          </p:nvSpPr>
          <p:spPr bwMode="auto">
            <a:xfrm>
              <a:off x="8732119" y="3234683"/>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Machine Learning</a:t>
              </a:r>
            </a:p>
          </p:txBody>
        </p:sp>
        <p:sp>
          <p:nvSpPr>
            <p:cNvPr id="17" name="Cube 16"/>
            <p:cNvSpPr/>
            <p:nvPr/>
          </p:nvSpPr>
          <p:spPr bwMode="auto">
            <a:xfrm>
              <a:off x="8724717" y="2739009"/>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Remote Execution</a:t>
              </a:r>
            </a:p>
          </p:txBody>
        </p:sp>
      </p:grpSp>
    </p:spTree>
    <p:extLst>
      <p:ext uri="{BB962C8B-B14F-4D97-AF65-F5344CB8AC3E}">
        <p14:creationId xmlns:p14="http://schemas.microsoft.com/office/powerpoint/2010/main" val="157915643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7" name="Title 14"/>
          <p:cNvSpPr>
            <a:spLocks noGrp="1"/>
          </p:cNvSpPr>
          <p:nvPr>
            <p:ph type="title"/>
          </p:nvPr>
        </p:nvSpPr>
        <p:spPr/>
        <p:txBody>
          <a:bodyPr/>
          <a:lstStyle/>
          <a:p>
            <a:r>
              <a:rPr lang="en-US" dirty="0"/>
              <a:t>Portability &amp; investment assurance</a:t>
            </a:r>
          </a:p>
        </p:txBody>
      </p:sp>
      <p:sp>
        <p:nvSpPr>
          <p:cNvPr id="57" name="Rectangle 56"/>
          <p:cNvSpPr/>
          <p:nvPr/>
        </p:nvSpPr>
        <p:spPr>
          <a:xfrm>
            <a:off x="2359924" y="5968236"/>
            <a:ext cx="7684114" cy="734926"/>
          </a:xfrm>
          <a:prstGeom prst="rect">
            <a:avLst/>
          </a:prstGeom>
        </p:spPr>
        <p:txBody>
          <a:bodyPr wrap="none" lIns="124313" tIns="62157" rIns="124313" bIns="62157">
            <a:spAutoFit/>
          </a:bodyPr>
          <a:lstStyle/>
          <a:p>
            <a:pPr algn="ctr">
              <a:lnSpc>
                <a:spcPct val="90000"/>
              </a:lnSpc>
              <a:spcBef>
                <a:spcPts val="816"/>
              </a:spcBef>
              <a:spcAft>
                <a:spcPts val="408"/>
              </a:spcAft>
              <a:buClr>
                <a:srgbClr val="F15D22"/>
              </a:buClr>
              <a:defRPr/>
            </a:pPr>
            <a:r>
              <a:rPr lang="en-US" sz="4400" dirty="0">
                <a:latin typeface="+mj-lt"/>
              </a:rPr>
              <a:t>Write Once – Deploy Anywhere</a:t>
            </a:r>
          </a:p>
        </p:txBody>
      </p:sp>
      <p:grpSp>
        <p:nvGrpSpPr>
          <p:cNvPr id="2" name="Group 1"/>
          <p:cNvGrpSpPr/>
          <p:nvPr/>
        </p:nvGrpSpPr>
        <p:grpSpPr>
          <a:xfrm>
            <a:off x="456740" y="1563311"/>
            <a:ext cx="11079961" cy="4321876"/>
            <a:chOff x="456740" y="1563311"/>
            <a:chExt cx="11079961" cy="4321876"/>
          </a:xfrm>
        </p:grpSpPr>
        <p:grpSp>
          <p:nvGrpSpPr>
            <p:cNvPr id="56" name="Group 55"/>
            <p:cNvGrpSpPr/>
            <p:nvPr/>
          </p:nvGrpSpPr>
          <p:grpSpPr>
            <a:xfrm>
              <a:off x="612772" y="1576344"/>
              <a:ext cx="4808447" cy="3846264"/>
              <a:chOff x="1196911" y="1091941"/>
              <a:chExt cx="3536445" cy="2758588"/>
            </a:xfrm>
            <a:solidFill>
              <a:schemeClr val="bg1"/>
            </a:solidFill>
          </p:grpSpPr>
          <p:sp>
            <p:nvSpPr>
              <p:cNvPr id="74" name="Cube 73"/>
              <p:cNvSpPr/>
              <p:nvPr/>
            </p:nvSpPr>
            <p:spPr>
              <a:xfrm>
                <a:off x="1898341" y="1091941"/>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79" name="Cube 78"/>
              <p:cNvSpPr/>
              <p:nvPr/>
            </p:nvSpPr>
            <p:spPr>
              <a:xfrm>
                <a:off x="1717358" y="1285892"/>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1" name="Cube 80"/>
              <p:cNvSpPr/>
              <p:nvPr/>
            </p:nvSpPr>
            <p:spPr>
              <a:xfrm>
                <a:off x="1540208" y="1479843"/>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2" name="Cube 81"/>
              <p:cNvSpPr/>
              <p:nvPr/>
            </p:nvSpPr>
            <p:spPr>
              <a:xfrm>
                <a:off x="1373517" y="1664269"/>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3" name="Cube 82"/>
              <p:cNvSpPr/>
              <p:nvPr/>
            </p:nvSpPr>
            <p:spPr>
              <a:xfrm>
                <a:off x="1196911" y="1867746"/>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grpSp>
        <p:sp>
          <p:nvSpPr>
            <p:cNvPr id="55" name="Rectangle 67"/>
            <p:cNvSpPr>
              <a:spLocks noChangeArrowheads="1"/>
            </p:cNvSpPr>
            <p:nvPr/>
          </p:nvSpPr>
          <p:spPr bwMode="auto">
            <a:xfrm>
              <a:off x="698453" y="3120391"/>
              <a:ext cx="3083556" cy="402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24313" tIns="62157" rIns="124313" bIns="62157">
              <a:spAutoFit/>
            </a:bodyPr>
            <a:lstStyle/>
            <a:p>
              <a:pPr algn="ctr">
                <a:lnSpc>
                  <a:spcPct val="90000"/>
                </a:lnSpc>
                <a:spcBef>
                  <a:spcPts val="816"/>
                </a:spcBef>
                <a:spcAft>
                  <a:spcPts val="408"/>
                </a:spcAft>
                <a:buClr>
                  <a:srgbClr val="F15D22"/>
                </a:buClr>
              </a:pPr>
              <a:r>
                <a:rPr lang="en-US" sz="2001" dirty="0"/>
                <a:t>R Server portfolio</a:t>
              </a:r>
              <a:endParaRPr lang="en-US" sz="1400" dirty="0"/>
            </a:p>
          </p:txBody>
        </p:sp>
        <p:grpSp>
          <p:nvGrpSpPr>
            <p:cNvPr id="33" name="Group 32"/>
            <p:cNvGrpSpPr/>
            <p:nvPr/>
          </p:nvGrpSpPr>
          <p:grpSpPr>
            <a:xfrm>
              <a:off x="5260156" y="1563311"/>
              <a:ext cx="6276545" cy="797955"/>
              <a:chOff x="5460871" y="1596764"/>
              <a:chExt cx="6276545" cy="797955"/>
            </a:xfrm>
          </p:grpSpPr>
          <p:sp>
            <p:nvSpPr>
              <p:cNvPr id="59400" name="Rectangle 67"/>
              <p:cNvSpPr>
                <a:spLocks noChangeArrowheads="1"/>
              </p:cNvSpPr>
              <p:nvPr/>
            </p:nvSpPr>
            <p:spPr bwMode="auto">
              <a:xfrm>
                <a:off x="5969752" y="1775948"/>
                <a:ext cx="2408883" cy="402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Cloud</a:t>
                </a:r>
                <a:endParaRPr lang="en-US" sz="1400" dirty="0"/>
              </a:p>
            </p:txBody>
          </p:sp>
          <p:cxnSp>
            <p:nvCxnSpPr>
              <p:cNvPr id="160" name="Straight Connector 159"/>
              <p:cNvCxnSpPr/>
              <p:nvPr/>
            </p:nvCxnSpPr>
            <p:spPr>
              <a:xfrm>
                <a:off x="5460871" y="1979967"/>
                <a:ext cx="485138"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Pentagon 2"/>
              <p:cNvSpPr/>
              <p:nvPr/>
            </p:nvSpPr>
            <p:spPr bwMode="auto">
              <a:xfrm flipH="1">
                <a:off x="9016733" y="1596764"/>
                <a:ext cx="2720683" cy="797955"/>
              </a:xfrm>
              <a:prstGeom prst="homePlate">
                <a:avLst>
                  <a:gd name="adj" fmla="val 14402"/>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Windows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Linux</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HDInsight</a:t>
                </a:r>
              </a:p>
            </p:txBody>
          </p:sp>
          <p:cxnSp>
            <p:nvCxnSpPr>
              <p:cNvPr id="66" name="Straight Connector 65"/>
              <p:cNvCxnSpPr/>
              <p:nvPr/>
            </p:nvCxnSpPr>
            <p:spPr>
              <a:xfrm>
                <a:off x="6891454" y="1979967"/>
                <a:ext cx="2125279"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4" name="Group 33"/>
            <p:cNvGrpSpPr/>
            <p:nvPr/>
          </p:nvGrpSpPr>
          <p:grpSpPr>
            <a:xfrm>
              <a:off x="4568044" y="4053219"/>
              <a:ext cx="6968654" cy="591039"/>
              <a:chOff x="4768759" y="4086665"/>
              <a:chExt cx="6968655" cy="591037"/>
            </a:xfrm>
          </p:grpSpPr>
          <p:sp>
            <p:nvSpPr>
              <p:cNvPr id="111" name="Pentagon 110"/>
              <p:cNvSpPr/>
              <p:nvPr/>
            </p:nvSpPr>
            <p:spPr bwMode="auto">
              <a:xfrm flipH="1">
                <a:off x="9016731" y="4086665"/>
                <a:ext cx="2720683" cy="591037"/>
              </a:xfrm>
              <a:prstGeom prst="homePlate">
                <a:avLst>
                  <a:gd name="adj" fmla="val 20266"/>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 EE</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 SE</a:t>
                </a:r>
              </a:p>
            </p:txBody>
          </p:sp>
          <p:cxnSp>
            <p:nvCxnSpPr>
              <p:cNvPr id="69" name="Straight Connector 68"/>
              <p:cNvCxnSpPr/>
              <p:nvPr/>
            </p:nvCxnSpPr>
            <p:spPr>
              <a:xfrm>
                <a:off x="4768759" y="4427115"/>
                <a:ext cx="1177250"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2" name="Rectangle 67"/>
              <p:cNvSpPr>
                <a:spLocks noChangeArrowheads="1"/>
              </p:cNvSpPr>
              <p:nvPr/>
            </p:nvSpPr>
            <p:spPr bwMode="auto">
              <a:xfrm>
                <a:off x="5987179" y="4223096"/>
                <a:ext cx="1204442" cy="4026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124313" tIns="62157" rIns="124313" bIns="62157">
                <a:spAutoFit/>
              </a:bodyPr>
              <a:lstStyle/>
              <a:p>
                <a:pPr>
                  <a:lnSpc>
                    <a:spcPct val="90000"/>
                  </a:lnSpc>
                  <a:spcBef>
                    <a:spcPts val="816"/>
                  </a:spcBef>
                  <a:spcAft>
                    <a:spcPts val="408"/>
                  </a:spcAft>
                  <a:buClr>
                    <a:srgbClr val="F15D22"/>
                  </a:buClr>
                </a:pPr>
                <a:r>
                  <a:rPr lang="en-US" sz="2001" dirty="0"/>
                  <a:t>RDBMS</a:t>
                </a:r>
                <a:endParaRPr lang="en-US" sz="1400" dirty="0"/>
              </a:p>
            </p:txBody>
          </p:sp>
          <p:cxnSp>
            <p:nvCxnSpPr>
              <p:cNvPr id="84" name="Straight Connector 83"/>
              <p:cNvCxnSpPr>
                <a:endCxn id="111" idx="3"/>
              </p:cNvCxnSpPr>
              <p:nvPr/>
            </p:nvCxnSpPr>
            <p:spPr>
              <a:xfrm flipV="1">
                <a:off x="7081024" y="4382184"/>
                <a:ext cx="1935707" cy="6852"/>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4315557" y="4746511"/>
              <a:ext cx="7221139" cy="591037"/>
              <a:chOff x="4516275" y="4690753"/>
              <a:chExt cx="7221139" cy="591037"/>
            </a:xfrm>
          </p:grpSpPr>
          <p:sp>
            <p:nvSpPr>
              <p:cNvPr id="112" name="Pentagon 111"/>
              <p:cNvSpPr/>
              <p:nvPr/>
            </p:nvSpPr>
            <p:spPr bwMode="auto">
              <a:xfrm flipH="1">
                <a:off x="9016731" y="4690753"/>
                <a:ext cx="2720683" cy="591037"/>
              </a:xfrm>
              <a:prstGeom prst="homePlate">
                <a:avLst>
                  <a:gd name="adj" fmla="val 20266"/>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Windows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Linux</a:t>
                </a:r>
              </a:p>
            </p:txBody>
          </p:sp>
          <p:sp>
            <p:nvSpPr>
              <p:cNvPr id="59405" name="Rectangle 125"/>
              <p:cNvSpPr>
                <a:spLocks noChangeArrowheads="1"/>
              </p:cNvSpPr>
              <p:nvPr/>
            </p:nvSpPr>
            <p:spPr bwMode="auto">
              <a:xfrm>
                <a:off x="5987178" y="4782252"/>
                <a:ext cx="3341355" cy="402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Desktops &amp;</a:t>
                </a:r>
                <a:r>
                  <a:rPr lang="en-US" sz="1400" dirty="0"/>
                  <a:t> </a:t>
                </a:r>
                <a:r>
                  <a:rPr lang="en-US" sz="2001" dirty="0"/>
                  <a:t>Servers</a:t>
                </a:r>
              </a:p>
            </p:txBody>
          </p:sp>
          <p:cxnSp>
            <p:nvCxnSpPr>
              <p:cNvPr id="53" name="Straight Connector 52"/>
              <p:cNvCxnSpPr/>
              <p:nvPr/>
            </p:nvCxnSpPr>
            <p:spPr>
              <a:xfrm flipV="1">
                <a:off x="4516275" y="4981105"/>
                <a:ext cx="1470903" cy="10332"/>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396062" y="4985641"/>
                <a:ext cx="620669" cy="126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5029448" y="2448838"/>
              <a:ext cx="6507250" cy="806589"/>
              <a:chOff x="5230166" y="2482291"/>
              <a:chExt cx="6507250" cy="806589"/>
            </a:xfrm>
          </p:grpSpPr>
          <p:cxnSp>
            <p:nvCxnSpPr>
              <p:cNvPr id="155" name="Straight Connector 154"/>
              <p:cNvCxnSpPr/>
              <p:nvPr/>
            </p:nvCxnSpPr>
            <p:spPr>
              <a:xfrm>
                <a:off x="5230166" y="2896429"/>
                <a:ext cx="715842"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9420" name="Rectangle 158"/>
              <p:cNvSpPr>
                <a:spLocks noChangeArrowheads="1"/>
              </p:cNvSpPr>
              <p:nvPr/>
            </p:nvSpPr>
            <p:spPr bwMode="auto">
              <a:xfrm>
                <a:off x="5987178" y="2692409"/>
                <a:ext cx="2408884" cy="402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Hadoop &amp; Spark </a:t>
                </a:r>
              </a:p>
            </p:txBody>
          </p:sp>
          <p:sp>
            <p:nvSpPr>
              <p:cNvPr id="105" name="Pentagon 104"/>
              <p:cNvSpPr/>
              <p:nvPr/>
            </p:nvSpPr>
            <p:spPr bwMode="auto">
              <a:xfrm flipH="1">
                <a:off x="9016733" y="2482291"/>
                <a:ext cx="2720683" cy="806589"/>
              </a:xfrm>
              <a:prstGeom prst="homePlate">
                <a:avLst>
                  <a:gd name="adj" fmla="val 14402"/>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Hortonworks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Cloudera</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MapR</a:t>
                </a:r>
              </a:p>
            </p:txBody>
          </p:sp>
          <p:cxnSp>
            <p:nvCxnSpPr>
              <p:cNvPr id="106" name="Straight Connector 105"/>
              <p:cNvCxnSpPr>
                <a:endCxn id="105" idx="3"/>
              </p:cNvCxnSpPr>
              <p:nvPr/>
            </p:nvCxnSpPr>
            <p:spPr>
              <a:xfrm flipV="1">
                <a:off x="8073483" y="2885586"/>
                <a:ext cx="943250" cy="10843"/>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4774132" y="3357060"/>
              <a:ext cx="6762566" cy="591037"/>
              <a:chOff x="4974849" y="3334755"/>
              <a:chExt cx="6762566" cy="591037"/>
            </a:xfrm>
          </p:grpSpPr>
          <p:cxnSp>
            <p:nvCxnSpPr>
              <p:cNvPr id="127" name="Straight Connector 126"/>
              <p:cNvCxnSpPr/>
              <p:nvPr/>
            </p:nvCxnSpPr>
            <p:spPr>
              <a:xfrm>
                <a:off x="4974849" y="3625943"/>
                <a:ext cx="994903" cy="8661"/>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9415" name="Rectangle 153"/>
              <p:cNvSpPr>
                <a:spLocks noChangeArrowheads="1"/>
              </p:cNvSpPr>
              <p:nvPr/>
            </p:nvSpPr>
            <p:spPr bwMode="auto">
              <a:xfrm>
                <a:off x="5987179" y="3426254"/>
                <a:ext cx="2408884" cy="402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EDW</a:t>
                </a:r>
              </a:p>
            </p:txBody>
          </p:sp>
          <p:sp>
            <p:nvSpPr>
              <p:cNvPr id="108" name="Pentagon 107"/>
              <p:cNvSpPr/>
              <p:nvPr/>
            </p:nvSpPr>
            <p:spPr bwMode="auto">
              <a:xfrm flipH="1">
                <a:off x="9016732" y="3334755"/>
                <a:ext cx="2720683" cy="591037"/>
              </a:xfrm>
              <a:prstGeom prst="homePlate">
                <a:avLst>
                  <a:gd name="adj" fmla="val 19814"/>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Teradata Database</a:t>
                </a:r>
              </a:p>
            </p:txBody>
          </p:sp>
          <p:cxnSp>
            <p:nvCxnSpPr>
              <p:cNvPr id="110" name="Straight Connector 109"/>
              <p:cNvCxnSpPr/>
              <p:nvPr/>
            </p:nvCxnSpPr>
            <p:spPr>
              <a:xfrm flipV="1">
                <a:off x="6822265" y="3624853"/>
                <a:ext cx="2194468" cy="25225"/>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45" name="Group 84"/>
            <p:cNvGrpSpPr>
              <a:grpSpLocks/>
            </p:cNvGrpSpPr>
            <p:nvPr/>
          </p:nvGrpSpPr>
          <p:grpSpPr bwMode="auto">
            <a:xfrm>
              <a:off x="456740" y="3079126"/>
              <a:ext cx="3833492" cy="2806061"/>
              <a:chOff x="3015597" y="1913085"/>
              <a:chExt cx="2818850" cy="2064266"/>
            </a:xfrm>
          </p:grpSpPr>
          <p:sp>
            <p:nvSpPr>
              <p:cNvPr id="46" name="Cube 45"/>
              <p:cNvSpPr/>
              <p:nvPr/>
            </p:nvSpPr>
            <p:spPr>
              <a:xfrm>
                <a:off x="3015597" y="2300996"/>
                <a:ext cx="457200" cy="1663642"/>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bg1">
                        <a:lumMod val="75000"/>
                        <a:alpha val="99000"/>
                      </a:schemeClr>
                    </a:solidFill>
                  </a:rPr>
                  <a:t>CRAN</a:t>
                </a:r>
              </a:p>
            </p:txBody>
          </p:sp>
          <p:sp>
            <p:nvSpPr>
              <p:cNvPr id="47" name="Cube 46"/>
              <p:cNvSpPr/>
              <p:nvPr/>
            </p:nvSpPr>
            <p:spPr>
              <a:xfrm>
                <a:off x="3415655" y="2300996"/>
                <a:ext cx="457200" cy="1663642"/>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lt1">
                        <a:alpha val="99000"/>
                      </a:schemeClr>
                    </a:solidFill>
                  </a:rPr>
                  <a:t>Microsoft R Open</a:t>
                </a:r>
              </a:p>
            </p:txBody>
          </p:sp>
          <p:sp>
            <p:nvSpPr>
              <p:cNvPr id="48" name="Cube 47"/>
              <p:cNvSpPr/>
              <p:nvPr/>
            </p:nvSpPr>
            <p:spPr>
              <a:xfrm>
                <a:off x="3829825" y="3497799"/>
                <a:ext cx="2004622" cy="47955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HDInsight/SQL R Integration</a:t>
                </a:r>
              </a:p>
            </p:txBody>
          </p:sp>
          <p:sp>
            <p:nvSpPr>
              <p:cNvPr id="49" name="Cube 48"/>
              <p:cNvSpPr/>
              <p:nvPr/>
            </p:nvSpPr>
            <p:spPr>
              <a:xfrm>
                <a:off x="3825064" y="3118651"/>
                <a:ext cx="2004621" cy="45731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PEMA / </a:t>
                </a:r>
                <a:r>
                  <a:rPr lang="en-US" sz="1903" dirty="0" err="1">
                    <a:solidFill>
                      <a:schemeClr val="lt1">
                        <a:alpha val="99000"/>
                      </a:schemeClr>
                    </a:solidFill>
                  </a:rPr>
                  <a:t>ScaleR</a:t>
                </a:r>
                <a:endParaRPr lang="en-US" sz="1903" dirty="0">
                  <a:solidFill>
                    <a:schemeClr val="lt1">
                      <a:alpha val="99000"/>
                    </a:schemeClr>
                  </a:solidFill>
                </a:endParaRPr>
              </a:p>
            </p:txBody>
          </p:sp>
          <p:sp>
            <p:nvSpPr>
              <p:cNvPr id="50" name="Cube 49"/>
              <p:cNvSpPr/>
              <p:nvPr/>
            </p:nvSpPr>
            <p:spPr>
              <a:xfrm>
                <a:off x="3818536" y="2739864"/>
                <a:ext cx="2004621" cy="45731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Machine Learning</a:t>
                </a:r>
              </a:p>
            </p:txBody>
          </p:sp>
          <p:sp>
            <p:nvSpPr>
              <p:cNvPr id="58" name="Cube 57"/>
              <p:cNvSpPr/>
              <p:nvPr/>
            </p:nvSpPr>
            <p:spPr>
              <a:xfrm>
                <a:off x="3015597" y="1913085"/>
                <a:ext cx="2814088" cy="457312"/>
              </a:xfrm>
              <a:prstGeom prst="cube">
                <a:avLst/>
              </a:prstGeom>
              <a:solidFill>
                <a:schemeClr val="bg1">
                  <a:lumMod val="85000"/>
                </a:schemeClr>
              </a:solidFill>
              <a:ln w="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r>
                  <a:rPr lang="en-US" sz="1483" dirty="0">
                    <a:solidFill>
                      <a:schemeClr val="tx1"/>
                    </a:solidFill>
                  </a:rPr>
                  <a:t>R Server Technology</a:t>
                </a:r>
              </a:p>
            </p:txBody>
          </p:sp>
        </p:grpSp>
        <p:sp>
          <p:nvSpPr>
            <p:cNvPr id="59" name="Cube 58"/>
            <p:cNvSpPr/>
            <p:nvPr/>
          </p:nvSpPr>
          <p:spPr bwMode="auto">
            <a:xfrm>
              <a:off x="1523394" y="3662944"/>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Remote Execution</a:t>
              </a:r>
            </a:p>
          </p:txBody>
        </p:sp>
      </p:grpSp>
    </p:spTree>
    <p:extLst>
      <p:ext uri="{BB962C8B-B14F-4D97-AF65-F5344CB8AC3E}">
        <p14:creationId xmlns:p14="http://schemas.microsoft.com/office/powerpoint/2010/main" val="3764875991"/>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3971" y="2702984"/>
            <a:ext cx="11025539" cy="3731021"/>
          </a:xfrm>
        </p:spPr>
        <p:txBody>
          <a:bodyPr/>
          <a:lstStyle/>
          <a:p>
            <a:r>
              <a:rPr lang="en-US" dirty="0"/>
              <a:t>On a workstation, that means:</a:t>
            </a:r>
          </a:p>
          <a:p>
            <a:pPr lvl="1"/>
            <a:r>
              <a:rPr lang="en-US" dirty="0"/>
              <a:t>All available cores will be used for math operations and parallel processes</a:t>
            </a:r>
          </a:p>
          <a:p>
            <a:pPr lvl="1"/>
            <a:r>
              <a:rPr lang="en-US" dirty="0"/>
              <a:t>Hard drive capacity sets limit for data size, not RAM</a:t>
            </a:r>
          </a:p>
          <a:p>
            <a:pPr lvl="1"/>
            <a:endParaRPr lang="en-US" dirty="0"/>
          </a:p>
          <a:p>
            <a:pPr marL="342955" lvl="1" indent="0">
              <a:buNone/>
            </a:pPr>
            <a:endParaRPr lang="en-US" dirty="0"/>
          </a:p>
          <a:p>
            <a:r>
              <a:rPr lang="en-US" dirty="0"/>
              <a:t>On a cluster:</a:t>
            </a:r>
          </a:p>
          <a:p>
            <a:pPr lvl="1"/>
            <a:r>
              <a:rPr lang="en-US" dirty="0"/>
              <a:t>Parallel utilization of all available nodes</a:t>
            </a:r>
          </a:p>
          <a:p>
            <a:pPr lvl="1"/>
            <a:r>
              <a:rPr lang="en-US" dirty="0"/>
              <a:t>Distributed file systems like HDFS greatly expand possible data sizes</a:t>
            </a:r>
          </a:p>
        </p:txBody>
      </p:sp>
      <p:sp>
        <p:nvSpPr>
          <p:cNvPr id="2" name="Title 1"/>
          <p:cNvSpPr>
            <a:spLocks noGrp="1"/>
          </p:cNvSpPr>
          <p:nvPr>
            <p:ph type="title"/>
          </p:nvPr>
        </p:nvSpPr>
        <p:spPr>
          <a:xfrm>
            <a:off x="127884" y="915077"/>
            <a:ext cx="11889564" cy="917575"/>
          </a:xfrm>
        </p:spPr>
        <p:txBody>
          <a:bodyPr/>
          <a:lstStyle/>
          <a:p>
            <a:r>
              <a:rPr lang="en-US" dirty="0"/>
              <a:t>MRS in Different Contexts</a:t>
            </a:r>
          </a:p>
        </p:txBody>
      </p:sp>
      <p:pic>
        <p:nvPicPr>
          <p:cNvPr id="4" name="Picture 3"/>
          <p:cNvPicPr>
            <a:picLocks noChangeAspect="1"/>
          </p:cNvPicPr>
          <p:nvPr/>
        </p:nvPicPr>
        <p:blipFill>
          <a:blip r:embed="rId3"/>
          <a:stretch>
            <a:fillRect/>
          </a:stretch>
        </p:blipFill>
        <p:spPr>
          <a:xfrm>
            <a:off x="6993163" y="157669"/>
            <a:ext cx="5177126" cy="2110149"/>
          </a:xfrm>
          <a:prstGeom prst="rect">
            <a:avLst/>
          </a:prstGeom>
        </p:spPr>
      </p:pic>
    </p:spTree>
    <p:extLst>
      <p:ext uri="{BB962C8B-B14F-4D97-AF65-F5344CB8AC3E}">
        <p14:creationId xmlns:p14="http://schemas.microsoft.com/office/powerpoint/2010/main" val="1715406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810822"/>
          </a:xfrm>
        </p:spPr>
        <p:txBody>
          <a:bodyPr/>
          <a:lstStyle/>
          <a:p>
            <a:r>
              <a:rPr lang="en-US" dirty="0"/>
              <a:t>Linear regression (</a:t>
            </a:r>
            <a:r>
              <a:rPr lang="en-US" dirty="0" err="1"/>
              <a:t>rxLinMod</a:t>
            </a:r>
            <a:r>
              <a:rPr lang="en-US" dirty="0"/>
              <a:t>)</a:t>
            </a:r>
          </a:p>
          <a:p>
            <a:r>
              <a:rPr lang="en-US" dirty="0"/>
              <a:t>Generalized linear models (</a:t>
            </a:r>
            <a:r>
              <a:rPr lang="en-US" dirty="0" err="1"/>
              <a:t>rxLogit</a:t>
            </a:r>
            <a:r>
              <a:rPr lang="en-US" dirty="0"/>
              <a:t>, </a:t>
            </a:r>
            <a:r>
              <a:rPr lang="en-US" dirty="0" err="1"/>
              <a:t>rxGLM</a:t>
            </a:r>
            <a:r>
              <a:rPr lang="en-US" dirty="0"/>
              <a:t>)</a:t>
            </a:r>
          </a:p>
          <a:p>
            <a:r>
              <a:rPr lang="en-US" dirty="0"/>
              <a:t>Decision trees (</a:t>
            </a:r>
            <a:r>
              <a:rPr lang="en-US" dirty="0" err="1"/>
              <a:t>rxDTree</a:t>
            </a:r>
            <a:r>
              <a:rPr lang="en-US" dirty="0"/>
              <a:t>)</a:t>
            </a:r>
          </a:p>
          <a:p>
            <a:r>
              <a:rPr lang="en-US" dirty="0"/>
              <a:t>Gradient boosted decision trees (</a:t>
            </a:r>
            <a:r>
              <a:rPr lang="en-US" dirty="0" err="1"/>
              <a:t>rxBTree</a:t>
            </a:r>
            <a:r>
              <a:rPr lang="en-US" dirty="0"/>
              <a:t>)</a:t>
            </a:r>
          </a:p>
          <a:p>
            <a:r>
              <a:rPr lang="en-US" dirty="0"/>
              <a:t>Decision forests (</a:t>
            </a:r>
            <a:r>
              <a:rPr lang="en-US" dirty="0" err="1"/>
              <a:t>rxDForest</a:t>
            </a:r>
            <a:r>
              <a:rPr lang="en-US" dirty="0"/>
              <a:t>)</a:t>
            </a:r>
          </a:p>
          <a:p>
            <a:r>
              <a:rPr lang="en-US" dirty="0"/>
              <a:t>K-means (</a:t>
            </a:r>
            <a:r>
              <a:rPr lang="en-US" dirty="0" err="1"/>
              <a:t>rxKmeans</a:t>
            </a:r>
            <a:r>
              <a:rPr lang="en-US" dirty="0"/>
              <a:t>)</a:t>
            </a:r>
          </a:p>
          <a:p>
            <a:r>
              <a:rPr lang="en-US" dirty="0"/>
              <a:t>Naïve Bayes (</a:t>
            </a:r>
            <a:r>
              <a:rPr lang="en-US" dirty="0" err="1"/>
              <a:t>rxNaiveBayes</a:t>
            </a:r>
            <a:r>
              <a:rPr lang="en-US" dirty="0"/>
              <a:t>)</a:t>
            </a:r>
          </a:p>
          <a:p>
            <a:endParaRPr lang="en-US" dirty="0"/>
          </a:p>
          <a:p>
            <a:pPr marL="0" indent="0">
              <a:buNone/>
            </a:pPr>
            <a:r>
              <a:rPr lang="en-US" sz="2800" dirty="0"/>
              <a:t>Note: models available in open-source R packages won’t be made parallel automatically</a:t>
            </a:r>
          </a:p>
        </p:txBody>
      </p:sp>
      <p:sp>
        <p:nvSpPr>
          <p:cNvPr id="3" name="Title 2"/>
          <p:cNvSpPr>
            <a:spLocks noGrp="1"/>
          </p:cNvSpPr>
          <p:nvPr>
            <p:ph type="title"/>
          </p:nvPr>
        </p:nvSpPr>
        <p:spPr/>
        <p:txBody>
          <a:bodyPr/>
          <a:lstStyle/>
          <a:p>
            <a:r>
              <a:rPr lang="en-US" dirty="0"/>
              <a:t>Available Algorithms</a:t>
            </a:r>
          </a:p>
        </p:txBody>
      </p:sp>
    </p:spTree>
    <p:extLst>
      <p:ext uri="{BB962C8B-B14F-4D97-AF65-F5344CB8AC3E}">
        <p14:creationId xmlns:p14="http://schemas.microsoft.com/office/powerpoint/2010/main" val="192512556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9" name="Straight Connector 48"/>
          <p:cNvCxnSpPr/>
          <p:nvPr/>
        </p:nvCxnSpPr>
        <p:spPr>
          <a:xfrm>
            <a:off x="3839516" y="1658217"/>
            <a:ext cx="0" cy="5007177"/>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pic>
        <p:nvPicPr>
          <p:cNvPr id="51" name="Picture 5"/>
          <p:cNvPicPr>
            <a:picLocks noChangeAspect="1"/>
          </p:cNvPicPr>
          <p:nvPr/>
        </p:nvPicPr>
        <p:blipFill>
          <a:blip r:embed="rId3" cstate="print"/>
          <a:stretch>
            <a:fillRect/>
          </a:stretch>
        </p:blipFill>
        <p:spPr bwMode="auto">
          <a:xfrm>
            <a:off x="9183769" y="5342666"/>
            <a:ext cx="303616" cy="230432"/>
          </a:xfrm>
          <a:prstGeom prst="rect">
            <a:avLst/>
          </a:prstGeom>
          <a:noFill/>
          <a:ln>
            <a:noFill/>
          </a:ln>
        </p:spPr>
      </p:pic>
      <p:sp>
        <p:nvSpPr>
          <p:cNvPr id="52" name="Rectangle 51"/>
          <p:cNvSpPr/>
          <p:nvPr/>
        </p:nvSpPr>
        <p:spPr>
          <a:xfrm>
            <a:off x="9183772" y="5238016"/>
            <a:ext cx="3108237" cy="466235"/>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Custom parallelization </a:t>
            </a:r>
          </a:p>
          <a:p>
            <a:pPr>
              <a:spcBef>
                <a:spcPts val="1000"/>
              </a:spcBef>
            </a:pPr>
            <a:r>
              <a:rPr lang="en-US" sz="1049" dirty="0">
                <a:solidFill>
                  <a:schemeClr val="tx1"/>
                </a:solidFill>
              </a:rPr>
              <a:t>PEMA-R API</a:t>
            </a:r>
          </a:p>
          <a:p>
            <a:pPr>
              <a:spcBef>
                <a:spcPts val="200"/>
              </a:spcBef>
            </a:pPr>
            <a:r>
              <a:rPr lang="en-US" sz="1049" dirty="0">
                <a:solidFill>
                  <a:schemeClr val="tx1"/>
                </a:solidFill>
              </a:rPr>
              <a:t>rxDataStep</a:t>
            </a:r>
          </a:p>
          <a:p>
            <a:pPr>
              <a:spcBef>
                <a:spcPts val="200"/>
              </a:spcBef>
            </a:pPr>
            <a:r>
              <a:rPr lang="en-US" sz="1049" dirty="0">
                <a:solidFill>
                  <a:schemeClr val="tx1"/>
                </a:solidFill>
              </a:rPr>
              <a:t>rxExec</a:t>
            </a:r>
            <a:endParaRPr lang="en-US" sz="1049" dirty="0">
              <a:solidFill>
                <a:srgbClr val="800000"/>
              </a:solidFill>
            </a:endParaRPr>
          </a:p>
        </p:txBody>
      </p:sp>
      <p:sp>
        <p:nvSpPr>
          <p:cNvPr id="54" name="Title 2"/>
          <p:cNvSpPr txBox="1">
            <a:spLocks/>
          </p:cNvSpPr>
          <p:nvPr/>
        </p:nvSpPr>
        <p:spPr>
          <a:xfrm>
            <a:off x="231946" y="295731"/>
            <a:ext cx="11887099" cy="917444"/>
          </a:xfrm>
          <a:prstGeom prst="rect">
            <a:avLst/>
          </a:prstGeom>
        </p:spPr>
        <p:txBody>
          <a:bodyPr vert="horz" wrap="square" lIns="146284" tIns="91427" rIns="146284" bIns="91427"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r>
              <a:rPr lang="nn-NO" sz="4400" dirty="0">
                <a:gradFill>
                  <a:gsLst>
                    <a:gs pos="1250">
                      <a:schemeClr val="tx1"/>
                    </a:gs>
                    <a:gs pos="100000">
                      <a:schemeClr val="tx1"/>
                    </a:gs>
                  </a:gsLst>
                  <a:lin ang="5400000" scaled="0"/>
                </a:gradFill>
                <a:ea typeface="ＭＳ Ｐゴシック" pitchFamily="-103" charset="-128"/>
                <a:cs typeface="ＭＳ Ｐゴシック" pitchFamily="-103" charset="-128"/>
                <a:hlinkClick r:id="rId4"/>
              </a:rPr>
              <a:t>ScaleR - Parallelized, remote executing algorithms</a:t>
            </a:r>
            <a:endParaRPr lang="nn-NO" sz="4400" dirty="0">
              <a:gradFill>
                <a:gsLst>
                  <a:gs pos="1250">
                    <a:schemeClr val="tx1"/>
                  </a:gs>
                  <a:gs pos="100000">
                    <a:schemeClr val="tx1"/>
                  </a:gs>
                </a:gsLst>
                <a:lin ang="5400000" scaled="0"/>
              </a:gradFill>
              <a:ea typeface="ＭＳ Ｐゴシック" pitchFamily="-103" charset="-128"/>
              <a:cs typeface="ＭＳ Ｐゴシック" pitchFamily="-103" charset="-128"/>
            </a:endParaRPr>
          </a:p>
        </p:txBody>
      </p:sp>
      <p:grpSp>
        <p:nvGrpSpPr>
          <p:cNvPr id="59401" name="Group 59400"/>
          <p:cNvGrpSpPr/>
          <p:nvPr/>
        </p:nvGrpSpPr>
        <p:grpSpPr>
          <a:xfrm>
            <a:off x="415515" y="1628426"/>
            <a:ext cx="3937100" cy="1573595"/>
            <a:chOff x="414689" y="1628160"/>
            <a:chExt cx="3937659" cy="1573818"/>
          </a:xfrm>
        </p:grpSpPr>
        <p:sp>
          <p:nvSpPr>
            <p:cNvPr id="23" name="Rectangle 22"/>
            <p:cNvSpPr/>
            <p:nvPr/>
          </p:nvSpPr>
          <p:spPr>
            <a:xfrm>
              <a:off x="414689" y="1628160"/>
              <a:ext cx="3937659" cy="1573818"/>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62157" rIns="0" bIns="62157" rtlCol="0" anchor="t"/>
            <a:lstStyle/>
            <a:p>
              <a:pPr marL="365750"/>
              <a:r>
                <a:rPr lang="en-US" sz="2001" dirty="0">
                  <a:solidFill>
                    <a:srgbClr val="FFC000"/>
                  </a:solidFill>
                </a:rPr>
                <a:t>Data step</a:t>
              </a:r>
              <a:endParaRPr lang="en-US" sz="1200" dirty="0">
                <a:solidFill>
                  <a:srgbClr val="FFC000"/>
                </a:solidFill>
              </a:endParaRPr>
            </a:p>
            <a:p>
              <a:pPr>
                <a:spcBef>
                  <a:spcPts val="1000"/>
                </a:spcBef>
              </a:pPr>
              <a:r>
                <a:rPr lang="en-US" sz="1049" dirty="0">
                  <a:solidFill>
                    <a:schemeClr val="tx1"/>
                  </a:solidFill>
                </a:rPr>
                <a:t>Data import – Delimited, fixed, SAS, SPSS, OBDC</a:t>
              </a:r>
            </a:p>
            <a:p>
              <a:pPr>
                <a:spcBef>
                  <a:spcPts val="200"/>
                </a:spcBef>
              </a:pPr>
              <a:r>
                <a:rPr lang="en-US" sz="1049" dirty="0">
                  <a:solidFill>
                    <a:schemeClr val="tx1"/>
                  </a:solidFill>
                </a:rPr>
                <a:t>Variable creation &amp; transformation</a:t>
              </a:r>
            </a:p>
            <a:p>
              <a:pPr>
                <a:spcBef>
                  <a:spcPts val="200"/>
                </a:spcBef>
              </a:pPr>
              <a:r>
                <a:rPr lang="en-US" sz="1049" dirty="0">
                  <a:solidFill>
                    <a:schemeClr val="tx1"/>
                  </a:solidFill>
                </a:rPr>
                <a:t>Recode variables</a:t>
              </a:r>
            </a:p>
            <a:p>
              <a:pPr>
                <a:spcBef>
                  <a:spcPts val="200"/>
                </a:spcBef>
              </a:pPr>
              <a:r>
                <a:rPr lang="en-US" sz="1049" dirty="0">
                  <a:solidFill>
                    <a:schemeClr val="tx1"/>
                  </a:solidFill>
                </a:rPr>
                <a:t>Factor variables</a:t>
              </a:r>
            </a:p>
            <a:p>
              <a:pPr>
                <a:spcBef>
                  <a:spcPts val="200"/>
                </a:spcBef>
              </a:pPr>
              <a:r>
                <a:rPr lang="en-US" sz="1049" dirty="0">
                  <a:solidFill>
                    <a:schemeClr val="tx1"/>
                  </a:solidFill>
                </a:rPr>
                <a:t>Missing value handling</a:t>
              </a:r>
            </a:p>
            <a:p>
              <a:pPr>
                <a:spcBef>
                  <a:spcPts val="200"/>
                </a:spcBef>
              </a:pPr>
              <a:r>
                <a:rPr lang="en-US" sz="1049" dirty="0">
                  <a:solidFill>
                    <a:schemeClr val="tx1"/>
                  </a:solidFill>
                </a:rPr>
                <a:t>Sort, merge, split</a:t>
              </a:r>
            </a:p>
            <a:p>
              <a:pPr>
                <a:spcBef>
                  <a:spcPts val="200"/>
                </a:spcBef>
              </a:pPr>
              <a:r>
                <a:rPr lang="en-US" sz="1049" dirty="0">
                  <a:solidFill>
                    <a:schemeClr val="tx1"/>
                  </a:solidFill>
                </a:rPr>
                <a:t>Aggregate by category (means, sums)</a:t>
              </a:r>
            </a:p>
          </p:txBody>
        </p:sp>
        <p:sp>
          <p:nvSpPr>
            <p:cNvPr id="5" name="Freeform 5"/>
            <p:cNvSpPr>
              <a:spLocks noEditPoints="1"/>
            </p:cNvSpPr>
            <p:nvPr/>
          </p:nvSpPr>
          <p:spPr bwMode="auto">
            <a:xfrm>
              <a:off x="414689" y="1710958"/>
              <a:ext cx="284043" cy="285390"/>
            </a:xfrm>
            <a:custGeom>
              <a:avLst/>
              <a:gdLst>
                <a:gd name="T0" fmla="*/ 307 w 1054"/>
                <a:gd name="T1" fmla="*/ 752 h 1059"/>
                <a:gd name="T2" fmla="*/ 0 w 1054"/>
                <a:gd name="T3" fmla="*/ 752 h 1059"/>
                <a:gd name="T4" fmla="*/ 0 w 1054"/>
                <a:gd name="T5" fmla="*/ 1059 h 1059"/>
                <a:gd name="T6" fmla="*/ 307 w 1054"/>
                <a:gd name="T7" fmla="*/ 1059 h 1059"/>
                <a:gd name="T8" fmla="*/ 307 w 1054"/>
                <a:gd name="T9" fmla="*/ 752 h 1059"/>
                <a:gd name="T10" fmla="*/ 307 w 1054"/>
                <a:gd name="T11" fmla="*/ 752 h 1059"/>
                <a:gd name="T12" fmla="*/ 307 w 1054"/>
                <a:gd name="T13" fmla="*/ 752 h 1059"/>
                <a:gd name="T14" fmla="*/ 1054 w 1054"/>
                <a:gd name="T15" fmla="*/ 752 h 1059"/>
                <a:gd name="T16" fmla="*/ 750 w 1054"/>
                <a:gd name="T17" fmla="*/ 752 h 1059"/>
                <a:gd name="T18" fmla="*/ 750 w 1054"/>
                <a:gd name="T19" fmla="*/ 1059 h 1059"/>
                <a:gd name="T20" fmla="*/ 1054 w 1054"/>
                <a:gd name="T21" fmla="*/ 1059 h 1059"/>
                <a:gd name="T22" fmla="*/ 1054 w 1054"/>
                <a:gd name="T23" fmla="*/ 752 h 1059"/>
                <a:gd name="T24" fmla="*/ 1054 w 1054"/>
                <a:gd name="T25" fmla="*/ 752 h 1059"/>
                <a:gd name="T26" fmla="*/ 1054 w 1054"/>
                <a:gd name="T27" fmla="*/ 752 h 1059"/>
                <a:gd name="T28" fmla="*/ 1054 w 1054"/>
                <a:gd name="T29" fmla="*/ 0 h 1059"/>
                <a:gd name="T30" fmla="*/ 750 w 1054"/>
                <a:gd name="T31" fmla="*/ 0 h 1059"/>
                <a:gd name="T32" fmla="*/ 750 w 1054"/>
                <a:gd name="T33" fmla="*/ 310 h 1059"/>
                <a:gd name="T34" fmla="*/ 1054 w 1054"/>
                <a:gd name="T35" fmla="*/ 310 h 1059"/>
                <a:gd name="T36" fmla="*/ 1054 w 1054"/>
                <a:gd name="T37" fmla="*/ 0 h 1059"/>
                <a:gd name="T38" fmla="*/ 1054 w 1054"/>
                <a:gd name="T39" fmla="*/ 0 h 1059"/>
                <a:gd name="T40" fmla="*/ 1054 w 1054"/>
                <a:gd name="T41" fmla="*/ 0 h 1059"/>
                <a:gd name="T42" fmla="*/ 1054 w 1054"/>
                <a:gd name="T43" fmla="*/ 376 h 1059"/>
                <a:gd name="T44" fmla="*/ 750 w 1054"/>
                <a:gd name="T45" fmla="*/ 376 h 1059"/>
                <a:gd name="T46" fmla="*/ 750 w 1054"/>
                <a:gd name="T47" fmla="*/ 681 h 1059"/>
                <a:gd name="T48" fmla="*/ 1054 w 1054"/>
                <a:gd name="T49" fmla="*/ 681 h 1059"/>
                <a:gd name="T50" fmla="*/ 1054 w 1054"/>
                <a:gd name="T51" fmla="*/ 376 h 1059"/>
                <a:gd name="T52" fmla="*/ 1054 w 1054"/>
                <a:gd name="T53" fmla="*/ 376 h 1059"/>
                <a:gd name="T54" fmla="*/ 1054 w 1054"/>
                <a:gd name="T55" fmla="*/ 376 h 1059"/>
                <a:gd name="T56" fmla="*/ 678 w 1054"/>
                <a:gd name="T57" fmla="*/ 376 h 1059"/>
                <a:gd name="T58" fmla="*/ 374 w 1054"/>
                <a:gd name="T59" fmla="*/ 376 h 1059"/>
                <a:gd name="T60" fmla="*/ 374 w 1054"/>
                <a:gd name="T61" fmla="*/ 681 h 1059"/>
                <a:gd name="T62" fmla="*/ 678 w 1054"/>
                <a:gd name="T63" fmla="*/ 681 h 1059"/>
                <a:gd name="T64" fmla="*/ 678 w 1054"/>
                <a:gd name="T65" fmla="*/ 376 h 1059"/>
                <a:gd name="T66" fmla="*/ 678 w 1054"/>
                <a:gd name="T67" fmla="*/ 376 h 1059"/>
                <a:gd name="T68" fmla="*/ 678 w 1054"/>
                <a:gd name="T69" fmla="*/ 376 h 1059"/>
                <a:gd name="T70" fmla="*/ 678 w 1054"/>
                <a:gd name="T71" fmla="*/ 752 h 1059"/>
                <a:gd name="T72" fmla="*/ 374 w 1054"/>
                <a:gd name="T73" fmla="*/ 752 h 1059"/>
                <a:gd name="T74" fmla="*/ 374 w 1054"/>
                <a:gd name="T75" fmla="*/ 1059 h 1059"/>
                <a:gd name="T76" fmla="*/ 678 w 1054"/>
                <a:gd name="T77" fmla="*/ 1059 h 1059"/>
                <a:gd name="T78" fmla="*/ 678 w 1054"/>
                <a:gd name="T79" fmla="*/ 752 h 1059"/>
                <a:gd name="T80" fmla="*/ 678 w 1054"/>
                <a:gd name="T81" fmla="*/ 752 h 1059"/>
                <a:gd name="T82" fmla="*/ 678 w 1054"/>
                <a:gd name="T83" fmla="*/ 752 h 1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54" h="1059">
                  <a:moveTo>
                    <a:pt x="307" y="752"/>
                  </a:moveTo>
                  <a:lnTo>
                    <a:pt x="0" y="752"/>
                  </a:lnTo>
                  <a:lnTo>
                    <a:pt x="0" y="1059"/>
                  </a:lnTo>
                  <a:lnTo>
                    <a:pt x="307" y="1059"/>
                  </a:lnTo>
                  <a:lnTo>
                    <a:pt x="307" y="752"/>
                  </a:lnTo>
                  <a:lnTo>
                    <a:pt x="307" y="752"/>
                  </a:lnTo>
                  <a:lnTo>
                    <a:pt x="307" y="752"/>
                  </a:lnTo>
                  <a:close/>
                  <a:moveTo>
                    <a:pt x="1054" y="752"/>
                  </a:moveTo>
                  <a:lnTo>
                    <a:pt x="750" y="752"/>
                  </a:lnTo>
                  <a:lnTo>
                    <a:pt x="750" y="1059"/>
                  </a:lnTo>
                  <a:lnTo>
                    <a:pt x="1054" y="1059"/>
                  </a:lnTo>
                  <a:lnTo>
                    <a:pt x="1054" y="752"/>
                  </a:lnTo>
                  <a:lnTo>
                    <a:pt x="1054" y="752"/>
                  </a:lnTo>
                  <a:lnTo>
                    <a:pt x="1054" y="752"/>
                  </a:lnTo>
                  <a:close/>
                  <a:moveTo>
                    <a:pt x="1054" y="0"/>
                  </a:moveTo>
                  <a:lnTo>
                    <a:pt x="750" y="0"/>
                  </a:lnTo>
                  <a:lnTo>
                    <a:pt x="750" y="310"/>
                  </a:lnTo>
                  <a:lnTo>
                    <a:pt x="1054" y="310"/>
                  </a:lnTo>
                  <a:lnTo>
                    <a:pt x="1054" y="0"/>
                  </a:lnTo>
                  <a:lnTo>
                    <a:pt x="1054" y="0"/>
                  </a:lnTo>
                  <a:lnTo>
                    <a:pt x="1054" y="0"/>
                  </a:lnTo>
                  <a:close/>
                  <a:moveTo>
                    <a:pt x="1054" y="376"/>
                  </a:moveTo>
                  <a:lnTo>
                    <a:pt x="750" y="376"/>
                  </a:lnTo>
                  <a:lnTo>
                    <a:pt x="750" y="681"/>
                  </a:lnTo>
                  <a:lnTo>
                    <a:pt x="1054" y="681"/>
                  </a:lnTo>
                  <a:lnTo>
                    <a:pt x="1054" y="376"/>
                  </a:lnTo>
                  <a:lnTo>
                    <a:pt x="1054" y="376"/>
                  </a:lnTo>
                  <a:lnTo>
                    <a:pt x="1054" y="376"/>
                  </a:lnTo>
                  <a:close/>
                  <a:moveTo>
                    <a:pt x="678" y="376"/>
                  </a:moveTo>
                  <a:lnTo>
                    <a:pt x="374" y="376"/>
                  </a:lnTo>
                  <a:lnTo>
                    <a:pt x="374" y="681"/>
                  </a:lnTo>
                  <a:lnTo>
                    <a:pt x="678" y="681"/>
                  </a:lnTo>
                  <a:lnTo>
                    <a:pt x="678" y="376"/>
                  </a:lnTo>
                  <a:lnTo>
                    <a:pt x="678" y="376"/>
                  </a:lnTo>
                  <a:lnTo>
                    <a:pt x="678" y="376"/>
                  </a:lnTo>
                  <a:close/>
                  <a:moveTo>
                    <a:pt x="678" y="752"/>
                  </a:moveTo>
                  <a:lnTo>
                    <a:pt x="374" y="752"/>
                  </a:lnTo>
                  <a:lnTo>
                    <a:pt x="374" y="1059"/>
                  </a:lnTo>
                  <a:lnTo>
                    <a:pt x="678" y="1059"/>
                  </a:lnTo>
                  <a:lnTo>
                    <a:pt x="678" y="752"/>
                  </a:lnTo>
                  <a:lnTo>
                    <a:pt x="678" y="752"/>
                  </a:lnTo>
                  <a:lnTo>
                    <a:pt x="678" y="752"/>
                  </a:lnTo>
                  <a:close/>
                </a:path>
              </a:pathLst>
            </a:custGeom>
            <a:solidFill>
              <a:schemeClr val="accent1"/>
            </a:solidFill>
            <a:ln>
              <a:noFill/>
            </a:ln>
          </p:spPr>
          <p:txBody>
            <a:bodyPr vert="horz" wrap="square" lIns="91427" tIns="45713" rIns="91427" bIns="45713" numCol="1" anchor="t" anchorCtr="0" compatLnSpc="1">
              <a:prstTxWarp prst="textNoShape">
                <a:avLst/>
              </a:prstTxWarp>
            </a:bodyPr>
            <a:lstStyle/>
            <a:p>
              <a:endParaRPr lang="en-US" sz="1483"/>
            </a:p>
          </p:txBody>
        </p:sp>
      </p:grpSp>
      <p:grpSp>
        <p:nvGrpSpPr>
          <p:cNvPr id="59402" name="Group 59401"/>
          <p:cNvGrpSpPr/>
          <p:nvPr/>
        </p:nvGrpSpPr>
        <p:grpSpPr>
          <a:xfrm>
            <a:off x="415515" y="3773243"/>
            <a:ext cx="4040708" cy="2318820"/>
            <a:chOff x="414689" y="3808130"/>
            <a:chExt cx="4041281" cy="2319150"/>
          </a:xfrm>
        </p:grpSpPr>
        <p:sp>
          <p:nvSpPr>
            <p:cNvPr id="24" name="Rectangle 23"/>
            <p:cNvSpPr/>
            <p:nvPr/>
          </p:nvSpPr>
          <p:spPr>
            <a:xfrm>
              <a:off x="414689" y="3808130"/>
              <a:ext cx="4041281" cy="2319150"/>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Descriptive statistics</a:t>
              </a:r>
              <a:endParaRPr lang="en-US" sz="1200" dirty="0">
                <a:solidFill>
                  <a:srgbClr val="FFC000"/>
                </a:solidFill>
              </a:endParaRPr>
            </a:p>
            <a:p>
              <a:pPr>
                <a:spcBef>
                  <a:spcPts val="1000"/>
                </a:spcBef>
              </a:pPr>
              <a:r>
                <a:rPr lang="en-US" sz="1049" dirty="0">
                  <a:solidFill>
                    <a:schemeClr val="tx1"/>
                  </a:solidFill>
                </a:rPr>
                <a:t>Min/max, mean, median (approx.)</a:t>
              </a:r>
            </a:p>
            <a:p>
              <a:pPr>
                <a:spcBef>
                  <a:spcPts val="200"/>
                </a:spcBef>
              </a:pPr>
              <a:r>
                <a:rPr lang="en-US" sz="1049" dirty="0">
                  <a:solidFill>
                    <a:schemeClr val="tx1"/>
                  </a:solidFill>
                </a:rPr>
                <a:t>Quantiles (approx.)</a:t>
              </a:r>
            </a:p>
            <a:p>
              <a:pPr>
                <a:spcBef>
                  <a:spcPts val="200"/>
                </a:spcBef>
              </a:pPr>
              <a:r>
                <a:rPr lang="en-US" sz="1049" dirty="0">
                  <a:solidFill>
                    <a:schemeClr val="tx1"/>
                  </a:solidFill>
                </a:rPr>
                <a:t>Standard deviation</a:t>
              </a:r>
            </a:p>
            <a:p>
              <a:pPr>
                <a:spcBef>
                  <a:spcPts val="200"/>
                </a:spcBef>
              </a:pPr>
              <a:r>
                <a:rPr lang="en-US" sz="1049" dirty="0">
                  <a:solidFill>
                    <a:schemeClr val="tx1"/>
                  </a:solidFill>
                </a:rPr>
                <a:t>Variance</a:t>
              </a:r>
            </a:p>
            <a:p>
              <a:pPr>
                <a:spcBef>
                  <a:spcPts val="200"/>
                </a:spcBef>
              </a:pPr>
              <a:r>
                <a:rPr lang="en-US" sz="1049" dirty="0">
                  <a:solidFill>
                    <a:schemeClr val="tx1"/>
                  </a:solidFill>
                </a:rPr>
                <a:t>Correlation</a:t>
              </a:r>
            </a:p>
            <a:p>
              <a:pPr>
                <a:spcBef>
                  <a:spcPts val="200"/>
                </a:spcBef>
              </a:pPr>
              <a:r>
                <a:rPr lang="en-US" sz="1049" dirty="0">
                  <a:solidFill>
                    <a:schemeClr val="tx1"/>
                  </a:solidFill>
                </a:rPr>
                <a:t>Covariance</a:t>
              </a:r>
            </a:p>
            <a:p>
              <a:pPr>
                <a:spcBef>
                  <a:spcPts val="200"/>
                </a:spcBef>
              </a:pPr>
              <a:r>
                <a:rPr lang="en-US" sz="1049" dirty="0">
                  <a:solidFill>
                    <a:schemeClr val="tx1"/>
                  </a:solidFill>
                </a:rPr>
                <a:t>Sum of squares (cross-product matrix for set variables)</a:t>
              </a:r>
            </a:p>
            <a:p>
              <a:pPr>
                <a:spcBef>
                  <a:spcPts val="200"/>
                </a:spcBef>
              </a:pPr>
              <a:r>
                <a:rPr lang="en-US" sz="1049" dirty="0">
                  <a:solidFill>
                    <a:schemeClr val="tx1"/>
                  </a:solidFill>
                </a:rPr>
                <a:t>Pairwise cross tabs</a:t>
              </a:r>
            </a:p>
            <a:p>
              <a:pPr>
                <a:spcBef>
                  <a:spcPts val="200"/>
                </a:spcBef>
              </a:pPr>
              <a:r>
                <a:rPr lang="en-US" sz="1049" dirty="0">
                  <a:solidFill>
                    <a:schemeClr val="tx1"/>
                  </a:solidFill>
                </a:rPr>
                <a:t>Risk ratio &amp; odds ratio</a:t>
              </a:r>
            </a:p>
            <a:p>
              <a:pPr>
                <a:spcBef>
                  <a:spcPts val="200"/>
                </a:spcBef>
              </a:pPr>
              <a:r>
                <a:rPr lang="en-US" sz="1049" dirty="0">
                  <a:solidFill>
                    <a:schemeClr val="tx1"/>
                  </a:solidFill>
                </a:rPr>
                <a:t>Cross-tabulation of data (standard tables &amp; long form)</a:t>
              </a:r>
            </a:p>
            <a:p>
              <a:pPr>
                <a:spcBef>
                  <a:spcPts val="200"/>
                </a:spcBef>
              </a:pPr>
              <a:r>
                <a:rPr lang="en-US" sz="1049" dirty="0">
                  <a:solidFill>
                    <a:schemeClr val="tx1"/>
                  </a:solidFill>
                </a:rPr>
                <a:t>Marginal summaries of cross tabulations</a:t>
              </a:r>
            </a:p>
          </p:txBody>
        </p:sp>
        <p:grpSp>
          <p:nvGrpSpPr>
            <p:cNvPr id="12" name="Group 12"/>
            <p:cNvGrpSpPr>
              <a:grpSpLocks noChangeAspect="1"/>
            </p:cNvGrpSpPr>
            <p:nvPr/>
          </p:nvGrpSpPr>
          <p:grpSpPr bwMode="auto">
            <a:xfrm>
              <a:off x="414689" y="3941323"/>
              <a:ext cx="313896" cy="242555"/>
              <a:chOff x="4" y="-1"/>
              <a:chExt cx="1430" cy="1105"/>
            </a:xfrm>
            <a:solidFill>
              <a:schemeClr val="accent1"/>
            </a:solidFill>
          </p:grpSpPr>
          <p:sp>
            <p:nvSpPr>
              <p:cNvPr id="14" name="Freeform 13"/>
              <p:cNvSpPr>
                <a:spLocks/>
              </p:cNvSpPr>
              <p:nvPr/>
            </p:nvSpPr>
            <p:spPr bwMode="auto">
              <a:xfrm>
                <a:off x="348" y="894"/>
                <a:ext cx="828" cy="208"/>
              </a:xfrm>
              <a:custGeom>
                <a:avLst/>
                <a:gdLst>
                  <a:gd name="T0" fmla="*/ 490 w 490"/>
                  <a:gd name="T1" fmla="*/ 92 h 92"/>
                  <a:gd name="T2" fmla="*/ 0 w 490"/>
                  <a:gd name="T3" fmla="*/ 92 h 92"/>
                  <a:gd name="T4" fmla="*/ 0 w 490"/>
                  <a:gd name="T5" fmla="*/ 0 h 92"/>
                  <a:gd name="T6" fmla="*/ 490 w 490"/>
                  <a:gd name="T7" fmla="*/ 0 h 92"/>
                  <a:gd name="T8" fmla="*/ 490 w 490"/>
                  <a:gd name="T9" fmla="*/ 92 h 92"/>
                  <a:gd name="T10" fmla="*/ 490 w 490"/>
                  <a:gd name="T11" fmla="*/ 92 h 92"/>
                </a:gdLst>
                <a:ahLst/>
                <a:cxnLst>
                  <a:cxn ang="0">
                    <a:pos x="T0" y="T1"/>
                  </a:cxn>
                  <a:cxn ang="0">
                    <a:pos x="T2" y="T3"/>
                  </a:cxn>
                  <a:cxn ang="0">
                    <a:pos x="T4" y="T5"/>
                  </a:cxn>
                  <a:cxn ang="0">
                    <a:pos x="T6" y="T7"/>
                  </a:cxn>
                  <a:cxn ang="0">
                    <a:pos x="T8" y="T9"/>
                  </a:cxn>
                  <a:cxn ang="0">
                    <a:pos x="T10" y="T11"/>
                  </a:cxn>
                </a:cxnLst>
                <a:rect l="0" t="0" r="r" b="b"/>
                <a:pathLst>
                  <a:path w="490" h="92">
                    <a:moveTo>
                      <a:pt x="490" y="92"/>
                    </a:moveTo>
                    <a:cubicBezTo>
                      <a:pt x="0" y="92"/>
                      <a:pt x="0" y="92"/>
                      <a:pt x="0" y="92"/>
                    </a:cubicBezTo>
                    <a:cubicBezTo>
                      <a:pt x="0" y="0"/>
                      <a:pt x="0" y="0"/>
                      <a:pt x="0" y="0"/>
                    </a:cubicBezTo>
                    <a:cubicBezTo>
                      <a:pt x="490" y="0"/>
                      <a:pt x="490" y="0"/>
                      <a:pt x="490" y="0"/>
                    </a:cubicBezTo>
                    <a:cubicBezTo>
                      <a:pt x="490" y="92"/>
                      <a:pt x="490" y="92"/>
                      <a:pt x="490" y="92"/>
                    </a:cubicBezTo>
                    <a:cubicBezTo>
                      <a:pt x="490" y="92"/>
                      <a:pt x="490" y="92"/>
                      <a:pt x="490"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15" name="Freeform 14"/>
              <p:cNvSpPr>
                <a:spLocks/>
              </p:cNvSpPr>
              <p:nvPr/>
            </p:nvSpPr>
            <p:spPr bwMode="auto">
              <a:xfrm>
                <a:off x="348" y="-1"/>
                <a:ext cx="950" cy="208"/>
              </a:xfrm>
              <a:custGeom>
                <a:avLst/>
                <a:gdLst>
                  <a:gd name="T0" fmla="*/ 562 w 562"/>
                  <a:gd name="T1" fmla="*/ 0 h 91"/>
                  <a:gd name="T2" fmla="*/ 0 w 562"/>
                  <a:gd name="T3" fmla="*/ 0 h 91"/>
                  <a:gd name="T4" fmla="*/ 0 w 562"/>
                  <a:gd name="T5" fmla="*/ 91 h 91"/>
                  <a:gd name="T6" fmla="*/ 562 w 562"/>
                  <a:gd name="T7" fmla="*/ 91 h 91"/>
                  <a:gd name="T8" fmla="*/ 562 w 562"/>
                  <a:gd name="T9" fmla="*/ 0 h 91"/>
                  <a:gd name="T10" fmla="*/ 562 w 562"/>
                  <a:gd name="T11" fmla="*/ 0 h 91"/>
                </a:gdLst>
                <a:ahLst/>
                <a:cxnLst>
                  <a:cxn ang="0">
                    <a:pos x="T0" y="T1"/>
                  </a:cxn>
                  <a:cxn ang="0">
                    <a:pos x="T2" y="T3"/>
                  </a:cxn>
                  <a:cxn ang="0">
                    <a:pos x="T4" y="T5"/>
                  </a:cxn>
                  <a:cxn ang="0">
                    <a:pos x="T6" y="T7"/>
                  </a:cxn>
                  <a:cxn ang="0">
                    <a:pos x="T8" y="T9"/>
                  </a:cxn>
                  <a:cxn ang="0">
                    <a:pos x="T10" y="T11"/>
                  </a:cxn>
                </a:cxnLst>
                <a:rect l="0" t="0" r="r" b="b"/>
                <a:pathLst>
                  <a:path w="562" h="91">
                    <a:moveTo>
                      <a:pt x="562" y="0"/>
                    </a:moveTo>
                    <a:cubicBezTo>
                      <a:pt x="0" y="0"/>
                      <a:pt x="0" y="0"/>
                      <a:pt x="0" y="0"/>
                    </a:cubicBezTo>
                    <a:cubicBezTo>
                      <a:pt x="0" y="91"/>
                      <a:pt x="0" y="91"/>
                      <a:pt x="0" y="91"/>
                    </a:cubicBezTo>
                    <a:cubicBezTo>
                      <a:pt x="562" y="91"/>
                      <a:pt x="562" y="91"/>
                      <a:pt x="562" y="91"/>
                    </a:cubicBezTo>
                    <a:cubicBezTo>
                      <a:pt x="562" y="0"/>
                      <a:pt x="562" y="0"/>
                      <a:pt x="562" y="0"/>
                    </a:cubicBezTo>
                    <a:cubicBezTo>
                      <a:pt x="562" y="0"/>
                      <a:pt x="562" y="0"/>
                      <a:pt x="5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16" name="Freeform 15"/>
              <p:cNvSpPr>
                <a:spLocks/>
              </p:cNvSpPr>
              <p:nvPr/>
            </p:nvSpPr>
            <p:spPr bwMode="auto">
              <a:xfrm>
                <a:off x="348" y="433"/>
                <a:ext cx="1086" cy="221"/>
              </a:xfrm>
              <a:custGeom>
                <a:avLst/>
                <a:gdLst>
                  <a:gd name="T0" fmla="*/ 643 w 643"/>
                  <a:gd name="T1" fmla="*/ 0 h 102"/>
                  <a:gd name="T2" fmla="*/ 0 w 643"/>
                  <a:gd name="T3" fmla="*/ 0 h 102"/>
                  <a:gd name="T4" fmla="*/ 0 w 643"/>
                  <a:gd name="T5" fmla="*/ 102 h 102"/>
                  <a:gd name="T6" fmla="*/ 643 w 643"/>
                  <a:gd name="T7" fmla="*/ 102 h 102"/>
                  <a:gd name="T8" fmla="*/ 643 w 643"/>
                  <a:gd name="T9" fmla="*/ 0 h 102"/>
                  <a:gd name="T10" fmla="*/ 643 w 643"/>
                  <a:gd name="T11" fmla="*/ 0 h 102"/>
                </a:gdLst>
                <a:ahLst/>
                <a:cxnLst>
                  <a:cxn ang="0">
                    <a:pos x="T0" y="T1"/>
                  </a:cxn>
                  <a:cxn ang="0">
                    <a:pos x="T2" y="T3"/>
                  </a:cxn>
                  <a:cxn ang="0">
                    <a:pos x="T4" y="T5"/>
                  </a:cxn>
                  <a:cxn ang="0">
                    <a:pos x="T6" y="T7"/>
                  </a:cxn>
                  <a:cxn ang="0">
                    <a:pos x="T8" y="T9"/>
                  </a:cxn>
                  <a:cxn ang="0">
                    <a:pos x="T10" y="T11"/>
                  </a:cxn>
                </a:cxnLst>
                <a:rect l="0" t="0" r="r" b="b"/>
                <a:pathLst>
                  <a:path w="643" h="102">
                    <a:moveTo>
                      <a:pt x="643" y="0"/>
                    </a:moveTo>
                    <a:cubicBezTo>
                      <a:pt x="0" y="0"/>
                      <a:pt x="0" y="0"/>
                      <a:pt x="0" y="0"/>
                    </a:cubicBezTo>
                    <a:cubicBezTo>
                      <a:pt x="0" y="102"/>
                      <a:pt x="0" y="102"/>
                      <a:pt x="0" y="102"/>
                    </a:cubicBezTo>
                    <a:cubicBezTo>
                      <a:pt x="643" y="102"/>
                      <a:pt x="643" y="102"/>
                      <a:pt x="643" y="102"/>
                    </a:cubicBezTo>
                    <a:cubicBezTo>
                      <a:pt x="643" y="0"/>
                      <a:pt x="643" y="0"/>
                      <a:pt x="643" y="0"/>
                    </a:cubicBezTo>
                    <a:cubicBezTo>
                      <a:pt x="643" y="0"/>
                      <a:pt x="643" y="0"/>
                      <a:pt x="6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17" name="Oval 16"/>
              <p:cNvSpPr>
                <a:spLocks noChangeArrowheads="1"/>
              </p:cNvSpPr>
              <p:nvPr/>
            </p:nvSpPr>
            <p:spPr bwMode="auto">
              <a:xfrm>
                <a:off x="4" y="6"/>
                <a:ext cx="200" cy="19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18" name="Oval 17"/>
              <p:cNvSpPr>
                <a:spLocks noChangeArrowheads="1"/>
              </p:cNvSpPr>
              <p:nvPr/>
            </p:nvSpPr>
            <p:spPr bwMode="auto">
              <a:xfrm>
                <a:off x="4" y="455"/>
                <a:ext cx="200" cy="19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19" name="Oval 18"/>
              <p:cNvSpPr>
                <a:spLocks noChangeArrowheads="1"/>
              </p:cNvSpPr>
              <p:nvPr/>
            </p:nvSpPr>
            <p:spPr bwMode="auto">
              <a:xfrm>
                <a:off x="4" y="904"/>
                <a:ext cx="200" cy="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grpSp>
      </p:grpSp>
      <p:grpSp>
        <p:nvGrpSpPr>
          <p:cNvPr id="59405" name="Group 59404"/>
          <p:cNvGrpSpPr/>
          <p:nvPr/>
        </p:nvGrpSpPr>
        <p:grpSpPr>
          <a:xfrm>
            <a:off x="4072724" y="1628425"/>
            <a:ext cx="3661316" cy="1113788"/>
            <a:chOff x="4202580" y="1628160"/>
            <a:chExt cx="3661835" cy="1113946"/>
          </a:xfrm>
        </p:grpSpPr>
        <p:sp>
          <p:nvSpPr>
            <p:cNvPr id="25" name="Rectangle 24"/>
            <p:cNvSpPr/>
            <p:nvPr/>
          </p:nvSpPr>
          <p:spPr>
            <a:xfrm>
              <a:off x="4214597" y="1628160"/>
              <a:ext cx="3649818" cy="1113946"/>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r>
                <a:rPr lang="en-US" sz="2001" dirty="0">
                  <a:solidFill>
                    <a:srgbClr val="FFC000"/>
                  </a:solidFill>
                </a:rPr>
                <a:t>Statistical tests</a:t>
              </a:r>
            </a:p>
            <a:p>
              <a:pPr>
                <a:spcBef>
                  <a:spcPts val="1000"/>
                </a:spcBef>
              </a:pPr>
              <a:r>
                <a:rPr lang="en-US" sz="1049" dirty="0">
                  <a:solidFill>
                    <a:schemeClr val="tx1"/>
                  </a:solidFill>
                </a:rPr>
                <a:t>Chi Square Test</a:t>
              </a:r>
            </a:p>
            <a:p>
              <a:pPr>
                <a:spcBef>
                  <a:spcPts val="200"/>
                </a:spcBef>
              </a:pPr>
              <a:r>
                <a:rPr lang="en-US" sz="1049" dirty="0">
                  <a:solidFill>
                    <a:schemeClr val="tx1"/>
                  </a:solidFill>
                </a:rPr>
                <a:t>Kendall Rank Correlation</a:t>
              </a:r>
            </a:p>
            <a:p>
              <a:pPr>
                <a:spcBef>
                  <a:spcPts val="200"/>
                </a:spcBef>
              </a:pPr>
              <a:r>
                <a:rPr lang="en-US" sz="1049" dirty="0">
                  <a:solidFill>
                    <a:schemeClr val="tx1"/>
                  </a:solidFill>
                </a:rPr>
                <a:t>Fisher’s Exact Test</a:t>
              </a:r>
            </a:p>
            <a:p>
              <a:pPr>
                <a:spcBef>
                  <a:spcPts val="200"/>
                </a:spcBef>
              </a:pPr>
              <a:r>
                <a:rPr lang="en-US" sz="1049" dirty="0">
                  <a:solidFill>
                    <a:schemeClr val="tx1"/>
                  </a:solidFill>
                </a:rPr>
                <a:t>Student’s t-Test</a:t>
              </a:r>
            </a:p>
          </p:txBody>
        </p:sp>
        <p:grpSp>
          <p:nvGrpSpPr>
            <p:cNvPr id="21" name="Group 21"/>
            <p:cNvGrpSpPr>
              <a:grpSpLocks noChangeAspect="1"/>
            </p:cNvGrpSpPr>
            <p:nvPr/>
          </p:nvGrpSpPr>
          <p:grpSpPr bwMode="auto">
            <a:xfrm>
              <a:off x="4202580" y="1727587"/>
              <a:ext cx="299056" cy="299056"/>
              <a:chOff x="-1" y="-2"/>
              <a:chExt cx="2318" cy="2318"/>
            </a:xfrm>
            <a:solidFill>
              <a:schemeClr val="accent1"/>
            </a:solidFill>
          </p:grpSpPr>
          <p:sp>
            <p:nvSpPr>
              <p:cNvPr id="59392" name="Freeform 22"/>
              <p:cNvSpPr>
                <a:spLocks noEditPoints="1"/>
              </p:cNvSpPr>
              <p:nvPr/>
            </p:nvSpPr>
            <p:spPr bwMode="auto">
              <a:xfrm>
                <a:off x="-1" y="-2"/>
                <a:ext cx="2318" cy="2318"/>
              </a:xfrm>
              <a:custGeom>
                <a:avLst/>
                <a:gdLst>
                  <a:gd name="T0" fmla="*/ 972 w 978"/>
                  <a:gd name="T1" fmla="*/ 427 h 978"/>
                  <a:gd name="T2" fmla="*/ 857 w 978"/>
                  <a:gd name="T3" fmla="*/ 340 h 978"/>
                  <a:gd name="T4" fmla="*/ 879 w 978"/>
                  <a:gd name="T5" fmla="*/ 198 h 978"/>
                  <a:gd name="T6" fmla="*/ 780 w 978"/>
                  <a:gd name="T7" fmla="*/ 98 h 978"/>
                  <a:gd name="T8" fmla="*/ 637 w 978"/>
                  <a:gd name="T9" fmla="*/ 121 h 978"/>
                  <a:gd name="T10" fmla="*/ 550 w 978"/>
                  <a:gd name="T11" fmla="*/ 6 h 978"/>
                  <a:gd name="T12" fmla="*/ 421 w 978"/>
                  <a:gd name="T13" fmla="*/ 7 h 978"/>
                  <a:gd name="T14" fmla="*/ 335 w 978"/>
                  <a:gd name="T15" fmla="*/ 123 h 978"/>
                  <a:gd name="T16" fmla="*/ 193 w 978"/>
                  <a:gd name="T17" fmla="*/ 102 h 978"/>
                  <a:gd name="T18" fmla="*/ 102 w 978"/>
                  <a:gd name="T19" fmla="*/ 193 h 978"/>
                  <a:gd name="T20" fmla="*/ 122 w 978"/>
                  <a:gd name="T21" fmla="*/ 335 h 978"/>
                  <a:gd name="T22" fmla="*/ 7 w 978"/>
                  <a:gd name="T23" fmla="*/ 421 h 978"/>
                  <a:gd name="T24" fmla="*/ 6 w 978"/>
                  <a:gd name="T25" fmla="*/ 551 h 978"/>
                  <a:gd name="T26" fmla="*/ 120 w 978"/>
                  <a:gd name="T27" fmla="*/ 638 h 978"/>
                  <a:gd name="T28" fmla="*/ 98 w 978"/>
                  <a:gd name="T29" fmla="*/ 780 h 978"/>
                  <a:gd name="T30" fmla="*/ 198 w 978"/>
                  <a:gd name="T31" fmla="*/ 880 h 978"/>
                  <a:gd name="T32" fmla="*/ 340 w 978"/>
                  <a:gd name="T33" fmla="*/ 858 h 978"/>
                  <a:gd name="T34" fmla="*/ 427 w 978"/>
                  <a:gd name="T35" fmla="*/ 972 h 978"/>
                  <a:gd name="T36" fmla="*/ 557 w 978"/>
                  <a:gd name="T37" fmla="*/ 972 h 978"/>
                  <a:gd name="T38" fmla="*/ 642 w 978"/>
                  <a:gd name="T39" fmla="*/ 856 h 978"/>
                  <a:gd name="T40" fmla="*/ 785 w 978"/>
                  <a:gd name="T41" fmla="*/ 876 h 978"/>
                  <a:gd name="T42" fmla="*/ 875 w 978"/>
                  <a:gd name="T43" fmla="*/ 786 h 978"/>
                  <a:gd name="T44" fmla="*/ 855 w 978"/>
                  <a:gd name="T45" fmla="*/ 643 h 978"/>
                  <a:gd name="T46" fmla="*/ 971 w 978"/>
                  <a:gd name="T47" fmla="*/ 558 h 978"/>
                  <a:gd name="T48" fmla="*/ 972 w 978"/>
                  <a:gd name="T49" fmla="*/ 427 h 978"/>
                  <a:gd name="T50" fmla="*/ 599 w 978"/>
                  <a:gd name="T51" fmla="*/ 763 h 978"/>
                  <a:gd name="T52" fmla="*/ 215 w 978"/>
                  <a:gd name="T53" fmla="*/ 600 h 978"/>
                  <a:gd name="T54" fmla="*/ 378 w 978"/>
                  <a:gd name="T55" fmla="*/ 215 h 978"/>
                  <a:gd name="T56" fmla="*/ 763 w 978"/>
                  <a:gd name="T57" fmla="*/ 378 h 978"/>
                  <a:gd name="T58" fmla="*/ 599 w 978"/>
                  <a:gd name="T59" fmla="*/ 763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8" h="978">
                    <a:moveTo>
                      <a:pt x="972" y="427"/>
                    </a:moveTo>
                    <a:cubicBezTo>
                      <a:pt x="922" y="422"/>
                      <a:pt x="877" y="390"/>
                      <a:pt x="857" y="340"/>
                    </a:cubicBezTo>
                    <a:cubicBezTo>
                      <a:pt x="837" y="291"/>
                      <a:pt x="847" y="236"/>
                      <a:pt x="879" y="198"/>
                    </a:cubicBezTo>
                    <a:cubicBezTo>
                      <a:pt x="851" y="160"/>
                      <a:pt x="817" y="126"/>
                      <a:pt x="780" y="98"/>
                    </a:cubicBezTo>
                    <a:cubicBezTo>
                      <a:pt x="741" y="130"/>
                      <a:pt x="687" y="141"/>
                      <a:pt x="637" y="121"/>
                    </a:cubicBezTo>
                    <a:cubicBezTo>
                      <a:pt x="588" y="101"/>
                      <a:pt x="556" y="56"/>
                      <a:pt x="550" y="6"/>
                    </a:cubicBezTo>
                    <a:cubicBezTo>
                      <a:pt x="508" y="0"/>
                      <a:pt x="464" y="1"/>
                      <a:pt x="421" y="7"/>
                    </a:cubicBezTo>
                    <a:cubicBezTo>
                      <a:pt x="416" y="57"/>
                      <a:pt x="385" y="102"/>
                      <a:pt x="335" y="123"/>
                    </a:cubicBezTo>
                    <a:cubicBezTo>
                      <a:pt x="286" y="143"/>
                      <a:pt x="232" y="134"/>
                      <a:pt x="193" y="102"/>
                    </a:cubicBezTo>
                    <a:cubicBezTo>
                      <a:pt x="158" y="129"/>
                      <a:pt x="128" y="159"/>
                      <a:pt x="102" y="193"/>
                    </a:cubicBezTo>
                    <a:cubicBezTo>
                      <a:pt x="134" y="232"/>
                      <a:pt x="143" y="286"/>
                      <a:pt x="122" y="335"/>
                    </a:cubicBezTo>
                    <a:cubicBezTo>
                      <a:pt x="102" y="385"/>
                      <a:pt x="56" y="416"/>
                      <a:pt x="7" y="421"/>
                    </a:cubicBezTo>
                    <a:cubicBezTo>
                      <a:pt x="0" y="463"/>
                      <a:pt x="0" y="507"/>
                      <a:pt x="6" y="551"/>
                    </a:cubicBezTo>
                    <a:cubicBezTo>
                      <a:pt x="55" y="557"/>
                      <a:pt x="100" y="588"/>
                      <a:pt x="120" y="638"/>
                    </a:cubicBezTo>
                    <a:cubicBezTo>
                      <a:pt x="140" y="688"/>
                      <a:pt x="130" y="742"/>
                      <a:pt x="98" y="780"/>
                    </a:cubicBezTo>
                    <a:cubicBezTo>
                      <a:pt x="127" y="819"/>
                      <a:pt x="160" y="852"/>
                      <a:pt x="198" y="880"/>
                    </a:cubicBezTo>
                    <a:cubicBezTo>
                      <a:pt x="236" y="848"/>
                      <a:pt x="291" y="838"/>
                      <a:pt x="340" y="858"/>
                    </a:cubicBezTo>
                    <a:cubicBezTo>
                      <a:pt x="390" y="878"/>
                      <a:pt x="422" y="923"/>
                      <a:pt x="427" y="972"/>
                    </a:cubicBezTo>
                    <a:cubicBezTo>
                      <a:pt x="470" y="978"/>
                      <a:pt x="513" y="978"/>
                      <a:pt x="557" y="972"/>
                    </a:cubicBezTo>
                    <a:cubicBezTo>
                      <a:pt x="562" y="922"/>
                      <a:pt x="593" y="876"/>
                      <a:pt x="642" y="856"/>
                    </a:cubicBezTo>
                    <a:cubicBezTo>
                      <a:pt x="692" y="835"/>
                      <a:pt x="746" y="845"/>
                      <a:pt x="785" y="876"/>
                    </a:cubicBezTo>
                    <a:cubicBezTo>
                      <a:pt x="819" y="850"/>
                      <a:pt x="850" y="819"/>
                      <a:pt x="875" y="786"/>
                    </a:cubicBezTo>
                    <a:cubicBezTo>
                      <a:pt x="844" y="747"/>
                      <a:pt x="834" y="692"/>
                      <a:pt x="855" y="643"/>
                    </a:cubicBezTo>
                    <a:cubicBezTo>
                      <a:pt x="876" y="594"/>
                      <a:pt x="921" y="563"/>
                      <a:pt x="971" y="558"/>
                    </a:cubicBezTo>
                    <a:cubicBezTo>
                      <a:pt x="977" y="515"/>
                      <a:pt x="978" y="471"/>
                      <a:pt x="972" y="427"/>
                    </a:cubicBezTo>
                    <a:close/>
                    <a:moveTo>
                      <a:pt x="599" y="763"/>
                    </a:moveTo>
                    <a:cubicBezTo>
                      <a:pt x="448" y="824"/>
                      <a:pt x="276" y="751"/>
                      <a:pt x="215" y="600"/>
                    </a:cubicBezTo>
                    <a:cubicBezTo>
                      <a:pt x="154" y="449"/>
                      <a:pt x="227" y="276"/>
                      <a:pt x="378" y="215"/>
                    </a:cubicBezTo>
                    <a:cubicBezTo>
                      <a:pt x="529" y="154"/>
                      <a:pt x="702" y="227"/>
                      <a:pt x="763" y="378"/>
                    </a:cubicBezTo>
                    <a:cubicBezTo>
                      <a:pt x="824" y="530"/>
                      <a:pt x="751" y="702"/>
                      <a:pt x="599" y="7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sp>
            <p:nvSpPr>
              <p:cNvPr id="59393" name="Freeform 23"/>
              <p:cNvSpPr>
                <a:spLocks noEditPoints="1"/>
              </p:cNvSpPr>
              <p:nvPr/>
            </p:nvSpPr>
            <p:spPr bwMode="auto">
              <a:xfrm>
                <a:off x="613" y="614"/>
                <a:ext cx="1088" cy="1085"/>
              </a:xfrm>
              <a:custGeom>
                <a:avLst/>
                <a:gdLst>
                  <a:gd name="T0" fmla="*/ 417 w 459"/>
                  <a:gd name="T1" fmla="*/ 153 h 458"/>
                  <a:gd name="T2" fmla="*/ 154 w 459"/>
                  <a:gd name="T3" fmla="*/ 42 h 458"/>
                  <a:gd name="T4" fmla="*/ 42 w 459"/>
                  <a:gd name="T5" fmla="*/ 305 h 458"/>
                  <a:gd name="T6" fmla="*/ 306 w 459"/>
                  <a:gd name="T7" fmla="*/ 417 h 458"/>
                  <a:gd name="T8" fmla="*/ 417 w 459"/>
                  <a:gd name="T9" fmla="*/ 153 h 458"/>
                  <a:gd name="T10" fmla="*/ 290 w 459"/>
                  <a:gd name="T11" fmla="*/ 314 h 458"/>
                  <a:gd name="T12" fmla="*/ 145 w 459"/>
                  <a:gd name="T13" fmla="*/ 289 h 458"/>
                  <a:gd name="T14" fmla="*/ 170 w 459"/>
                  <a:gd name="T15" fmla="*/ 144 h 458"/>
                  <a:gd name="T16" fmla="*/ 315 w 459"/>
                  <a:gd name="T17" fmla="*/ 169 h 458"/>
                  <a:gd name="T18" fmla="*/ 290 w 459"/>
                  <a:gd name="T19" fmla="*/ 314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9" h="458">
                    <a:moveTo>
                      <a:pt x="417" y="153"/>
                    </a:moveTo>
                    <a:cubicBezTo>
                      <a:pt x="375" y="50"/>
                      <a:pt x="258" y="0"/>
                      <a:pt x="154" y="42"/>
                    </a:cubicBezTo>
                    <a:cubicBezTo>
                      <a:pt x="50" y="83"/>
                      <a:pt x="0" y="201"/>
                      <a:pt x="42" y="305"/>
                    </a:cubicBezTo>
                    <a:cubicBezTo>
                      <a:pt x="84" y="408"/>
                      <a:pt x="202" y="458"/>
                      <a:pt x="306" y="417"/>
                    </a:cubicBezTo>
                    <a:cubicBezTo>
                      <a:pt x="409" y="375"/>
                      <a:pt x="459" y="257"/>
                      <a:pt x="417" y="153"/>
                    </a:cubicBezTo>
                    <a:close/>
                    <a:moveTo>
                      <a:pt x="290" y="314"/>
                    </a:moveTo>
                    <a:cubicBezTo>
                      <a:pt x="243" y="347"/>
                      <a:pt x="178" y="336"/>
                      <a:pt x="145" y="289"/>
                    </a:cubicBezTo>
                    <a:cubicBezTo>
                      <a:pt x="112" y="242"/>
                      <a:pt x="123" y="177"/>
                      <a:pt x="170" y="144"/>
                    </a:cubicBezTo>
                    <a:cubicBezTo>
                      <a:pt x="217" y="111"/>
                      <a:pt x="282" y="122"/>
                      <a:pt x="315" y="169"/>
                    </a:cubicBezTo>
                    <a:cubicBezTo>
                      <a:pt x="348" y="216"/>
                      <a:pt x="337" y="281"/>
                      <a:pt x="290" y="3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endParaRPr lang="en-US" sz="1483"/>
              </a:p>
            </p:txBody>
          </p:sp>
        </p:grpSp>
      </p:grpSp>
      <p:grpSp>
        <p:nvGrpSpPr>
          <p:cNvPr id="59399" name="Group 59398"/>
          <p:cNvGrpSpPr/>
          <p:nvPr/>
        </p:nvGrpSpPr>
        <p:grpSpPr>
          <a:xfrm>
            <a:off x="4072724" y="3134520"/>
            <a:ext cx="3845508" cy="708330"/>
            <a:chOff x="4202580" y="2979149"/>
            <a:chExt cx="3846053" cy="708430"/>
          </a:xfrm>
        </p:grpSpPr>
        <p:sp>
          <p:nvSpPr>
            <p:cNvPr id="26" name="Rectangle 25"/>
            <p:cNvSpPr/>
            <p:nvPr/>
          </p:nvSpPr>
          <p:spPr>
            <a:xfrm>
              <a:off x="4214597" y="2979149"/>
              <a:ext cx="3834036" cy="708430"/>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Sampling</a:t>
              </a:r>
            </a:p>
            <a:p>
              <a:pPr>
                <a:spcBef>
                  <a:spcPts val="1000"/>
                </a:spcBef>
              </a:pPr>
              <a:r>
                <a:rPr lang="en-US" sz="1049" dirty="0">
                  <a:solidFill>
                    <a:schemeClr val="tx1"/>
                  </a:solidFill>
                </a:rPr>
                <a:t>Subsample (observations &amp; variables)</a:t>
              </a:r>
            </a:p>
            <a:p>
              <a:pPr>
                <a:spcBef>
                  <a:spcPts val="200"/>
                </a:spcBef>
              </a:pPr>
              <a:r>
                <a:rPr lang="en-US" sz="1049" dirty="0">
                  <a:solidFill>
                    <a:schemeClr val="tx1"/>
                  </a:solidFill>
                </a:rPr>
                <a:t>Random sampling</a:t>
              </a:r>
            </a:p>
          </p:txBody>
        </p:sp>
        <p:sp>
          <p:nvSpPr>
            <p:cNvPr id="59398" name="Freeform 27"/>
            <p:cNvSpPr>
              <a:spLocks noEditPoints="1"/>
            </p:cNvSpPr>
            <p:nvPr/>
          </p:nvSpPr>
          <p:spPr bwMode="auto">
            <a:xfrm>
              <a:off x="4202580" y="3064851"/>
              <a:ext cx="299056" cy="314738"/>
            </a:xfrm>
            <a:custGeom>
              <a:avLst/>
              <a:gdLst>
                <a:gd name="T0" fmla="*/ 12 w 110"/>
                <a:gd name="T1" fmla="*/ 74 h 116"/>
                <a:gd name="T2" fmla="*/ 52 w 110"/>
                <a:gd name="T3" fmla="*/ 97 h 116"/>
                <a:gd name="T4" fmla="*/ 52 w 110"/>
                <a:gd name="T5" fmla="*/ 97 h 116"/>
                <a:gd name="T6" fmla="*/ 55 w 110"/>
                <a:gd name="T7" fmla="*/ 98 h 116"/>
                <a:gd name="T8" fmla="*/ 58 w 110"/>
                <a:gd name="T9" fmla="*/ 97 h 116"/>
                <a:gd name="T10" fmla="*/ 98 w 110"/>
                <a:gd name="T11" fmla="*/ 74 h 116"/>
                <a:gd name="T12" fmla="*/ 108 w 110"/>
                <a:gd name="T13" fmla="*/ 80 h 116"/>
                <a:gd name="T14" fmla="*/ 110 w 110"/>
                <a:gd name="T15" fmla="*/ 82 h 116"/>
                <a:gd name="T16" fmla="*/ 110 w 110"/>
                <a:gd name="T17" fmla="*/ 84 h 116"/>
                <a:gd name="T18" fmla="*/ 108 w 110"/>
                <a:gd name="T19" fmla="*/ 86 h 116"/>
                <a:gd name="T20" fmla="*/ 56 w 110"/>
                <a:gd name="T21" fmla="*/ 116 h 116"/>
                <a:gd name="T22" fmla="*/ 55 w 110"/>
                <a:gd name="T23" fmla="*/ 116 h 116"/>
                <a:gd name="T24" fmla="*/ 53 w 110"/>
                <a:gd name="T25" fmla="*/ 116 h 116"/>
                <a:gd name="T26" fmla="*/ 2 w 110"/>
                <a:gd name="T27" fmla="*/ 86 h 116"/>
                <a:gd name="T28" fmla="*/ 0 w 110"/>
                <a:gd name="T29" fmla="*/ 84 h 116"/>
                <a:gd name="T30" fmla="*/ 0 w 110"/>
                <a:gd name="T31" fmla="*/ 82 h 116"/>
                <a:gd name="T32" fmla="*/ 2 w 110"/>
                <a:gd name="T33" fmla="*/ 80 h 116"/>
                <a:gd name="T34" fmla="*/ 12 w 110"/>
                <a:gd name="T35" fmla="*/ 74 h 116"/>
                <a:gd name="T36" fmla="*/ 12 w 110"/>
                <a:gd name="T37" fmla="*/ 49 h 116"/>
                <a:gd name="T38" fmla="*/ 52 w 110"/>
                <a:gd name="T39" fmla="*/ 72 h 116"/>
                <a:gd name="T40" fmla="*/ 52 w 110"/>
                <a:gd name="T41" fmla="*/ 72 h 116"/>
                <a:gd name="T42" fmla="*/ 55 w 110"/>
                <a:gd name="T43" fmla="*/ 73 h 116"/>
                <a:gd name="T44" fmla="*/ 58 w 110"/>
                <a:gd name="T45" fmla="*/ 72 h 116"/>
                <a:gd name="T46" fmla="*/ 98 w 110"/>
                <a:gd name="T47" fmla="*/ 49 h 116"/>
                <a:gd name="T48" fmla="*/ 108 w 110"/>
                <a:gd name="T49" fmla="*/ 55 h 116"/>
                <a:gd name="T50" fmla="*/ 110 w 110"/>
                <a:gd name="T51" fmla="*/ 57 h 116"/>
                <a:gd name="T52" fmla="*/ 110 w 110"/>
                <a:gd name="T53" fmla="*/ 59 h 116"/>
                <a:gd name="T54" fmla="*/ 108 w 110"/>
                <a:gd name="T55" fmla="*/ 61 h 116"/>
                <a:gd name="T56" fmla="*/ 56 w 110"/>
                <a:gd name="T57" fmla="*/ 91 h 116"/>
                <a:gd name="T58" fmla="*/ 55 w 110"/>
                <a:gd name="T59" fmla="*/ 91 h 116"/>
                <a:gd name="T60" fmla="*/ 53 w 110"/>
                <a:gd name="T61" fmla="*/ 91 h 116"/>
                <a:gd name="T62" fmla="*/ 2 w 110"/>
                <a:gd name="T63" fmla="*/ 61 h 116"/>
                <a:gd name="T64" fmla="*/ 0 w 110"/>
                <a:gd name="T65" fmla="*/ 59 h 116"/>
                <a:gd name="T66" fmla="*/ 0 w 110"/>
                <a:gd name="T67" fmla="*/ 57 h 116"/>
                <a:gd name="T68" fmla="*/ 2 w 110"/>
                <a:gd name="T69" fmla="*/ 55 h 116"/>
                <a:gd name="T70" fmla="*/ 12 w 110"/>
                <a:gd name="T71" fmla="*/ 49 h 116"/>
                <a:gd name="T72" fmla="*/ 55 w 110"/>
                <a:gd name="T73" fmla="*/ 0 h 116"/>
                <a:gd name="T74" fmla="*/ 56 w 110"/>
                <a:gd name="T75" fmla="*/ 0 h 116"/>
                <a:gd name="T76" fmla="*/ 108 w 110"/>
                <a:gd name="T77" fmla="*/ 30 h 116"/>
                <a:gd name="T78" fmla="*/ 110 w 110"/>
                <a:gd name="T79" fmla="*/ 32 h 116"/>
                <a:gd name="T80" fmla="*/ 110 w 110"/>
                <a:gd name="T81" fmla="*/ 34 h 116"/>
                <a:gd name="T82" fmla="*/ 108 w 110"/>
                <a:gd name="T83" fmla="*/ 36 h 116"/>
                <a:gd name="T84" fmla="*/ 56 w 110"/>
                <a:gd name="T85" fmla="*/ 66 h 116"/>
                <a:gd name="T86" fmla="*/ 56 w 110"/>
                <a:gd name="T87" fmla="*/ 66 h 116"/>
                <a:gd name="T88" fmla="*/ 55 w 110"/>
                <a:gd name="T89" fmla="*/ 66 h 116"/>
                <a:gd name="T90" fmla="*/ 54 w 110"/>
                <a:gd name="T91" fmla="*/ 66 h 116"/>
                <a:gd name="T92" fmla="*/ 53 w 110"/>
                <a:gd name="T93" fmla="*/ 66 h 116"/>
                <a:gd name="T94" fmla="*/ 2 w 110"/>
                <a:gd name="T95" fmla="*/ 36 h 116"/>
                <a:gd name="T96" fmla="*/ 0 w 110"/>
                <a:gd name="T97" fmla="*/ 34 h 116"/>
                <a:gd name="T98" fmla="*/ 0 w 110"/>
                <a:gd name="T99" fmla="*/ 32 h 116"/>
                <a:gd name="T100" fmla="*/ 2 w 110"/>
                <a:gd name="T101" fmla="*/ 30 h 116"/>
                <a:gd name="T102" fmla="*/ 53 w 110"/>
                <a:gd name="T103" fmla="*/ 0 h 116"/>
                <a:gd name="T104" fmla="*/ 55 w 110"/>
                <a:gd name="T10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116">
                  <a:moveTo>
                    <a:pt x="12" y="74"/>
                  </a:moveTo>
                  <a:cubicBezTo>
                    <a:pt x="52" y="97"/>
                    <a:pt x="52" y="97"/>
                    <a:pt x="52" y="97"/>
                  </a:cubicBezTo>
                  <a:cubicBezTo>
                    <a:pt x="52" y="97"/>
                    <a:pt x="52" y="97"/>
                    <a:pt x="52" y="97"/>
                  </a:cubicBezTo>
                  <a:cubicBezTo>
                    <a:pt x="53" y="98"/>
                    <a:pt x="54" y="98"/>
                    <a:pt x="55" y="98"/>
                  </a:cubicBezTo>
                  <a:cubicBezTo>
                    <a:pt x="56" y="98"/>
                    <a:pt x="57" y="98"/>
                    <a:pt x="58" y="97"/>
                  </a:cubicBezTo>
                  <a:cubicBezTo>
                    <a:pt x="98" y="74"/>
                    <a:pt x="98" y="74"/>
                    <a:pt x="98" y="74"/>
                  </a:cubicBezTo>
                  <a:cubicBezTo>
                    <a:pt x="108" y="80"/>
                    <a:pt x="108" y="80"/>
                    <a:pt x="108" y="80"/>
                  </a:cubicBezTo>
                  <a:cubicBezTo>
                    <a:pt x="109" y="81"/>
                    <a:pt x="109" y="81"/>
                    <a:pt x="110" y="82"/>
                  </a:cubicBezTo>
                  <a:cubicBezTo>
                    <a:pt x="110" y="83"/>
                    <a:pt x="110" y="83"/>
                    <a:pt x="110" y="84"/>
                  </a:cubicBezTo>
                  <a:cubicBezTo>
                    <a:pt x="109" y="85"/>
                    <a:pt x="109" y="85"/>
                    <a:pt x="108" y="86"/>
                  </a:cubicBezTo>
                  <a:cubicBezTo>
                    <a:pt x="56" y="116"/>
                    <a:pt x="56" y="116"/>
                    <a:pt x="56" y="116"/>
                  </a:cubicBezTo>
                  <a:cubicBezTo>
                    <a:pt x="56" y="116"/>
                    <a:pt x="55" y="116"/>
                    <a:pt x="55" y="116"/>
                  </a:cubicBezTo>
                  <a:cubicBezTo>
                    <a:pt x="54" y="116"/>
                    <a:pt x="54" y="116"/>
                    <a:pt x="53" y="116"/>
                  </a:cubicBezTo>
                  <a:cubicBezTo>
                    <a:pt x="2" y="86"/>
                    <a:pt x="2" y="86"/>
                    <a:pt x="2" y="86"/>
                  </a:cubicBezTo>
                  <a:cubicBezTo>
                    <a:pt x="1" y="85"/>
                    <a:pt x="0" y="85"/>
                    <a:pt x="0" y="84"/>
                  </a:cubicBezTo>
                  <a:cubicBezTo>
                    <a:pt x="0" y="83"/>
                    <a:pt x="0" y="83"/>
                    <a:pt x="0" y="82"/>
                  </a:cubicBezTo>
                  <a:cubicBezTo>
                    <a:pt x="0" y="81"/>
                    <a:pt x="1" y="81"/>
                    <a:pt x="2" y="80"/>
                  </a:cubicBezTo>
                  <a:cubicBezTo>
                    <a:pt x="12" y="74"/>
                    <a:pt x="12" y="74"/>
                    <a:pt x="12" y="74"/>
                  </a:cubicBezTo>
                  <a:close/>
                  <a:moveTo>
                    <a:pt x="12" y="49"/>
                  </a:moveTo>
                  <a:cubicBezTo>
                    <a:pt x="52" y="72"/>
                    <a:pt x="52" y="72"/>
                    <a:pt x="52" y="72"/>
                  </a:cubicBezTo>
                  <a:cubicBezTo>
                    <a:pt x="52" y="72"/>
                    <a:pt x="52" y="72"/>
                    <a:pt x="52" y="72"/>
                  </a:cubicBezTo>
                  <a:cubicBezTo>
                    <a:pt x="53" y="73"/>
                    <a:pt x="54" y="73"/>
                    <a:pt x="55" y="73"/>
                  </a:cubicBezTo>
                  <a:cubicBezTo>
                    <a:pt x="56" y="73"/>
                    <a:pt x="57" y="73"/>
                    <a:pt x="58" y="72"/>
                  </a:cubicBezTo>
                  <a:cubicBezTo>
                    <a:pt x="98" y="49"/>
                    <a:pt x="98" y="49"/>
                    <a:pt x="98" y="49"/>
                  </a:cubicBezTo>
                  <a:cubicBezTo>
                    <a:pt x="108" y="55"/>
                    <a:pt x="108" y="55"/>
                    <a:pt x="108" y="55"/>
                  </a:cubicBezTo>
                  <a:cubicBezTo>
                    <a:pt x="109" y="55"/>
                    <a:pt x="109" y="56"/>
                    <a:pt x="110" y="57"/>
                  </a:cubicBezTo>
                  <a:cubicBezTo>
                    <a:pt x="110" y="57"/>
                    <a:pt x="110" y="58"/>
                    <a:pt x="110" y="59"/>
                  </a:cubicBezTo>
                  <a:cubicBezTo>
                    <a:pt x="109" y="59"/>
                    <a:pt x="109" y="60"/>
                    <a:pt x="108" y="61"/>
                  </a:cubicBezTo>
                  <a:cubicBezTo>
                    <a:pt x="56" y="91"/>
                    <a:pt x="56" y="91"/>
                    <a:pt x="56" y="91"/>
                  </a:cubicBezTo>
                  <a:cubicBezTo>
                    <a:pt x="56" y="91"/>
                    <a:pt x="55" y="91"/>
                    <a:pt x="55" y="91"/>
                  </a:cubicBezTo>
                  <a:cubicBezTo>
                    <a:pt x="54" y="91"/>
                    <a:pt x="54" y="91"/>
                    <a:pt x="53" y="91"/>
                  </a:cubicBezTo>
                  <a:cubicBezTo>
                    <a:pt x="2" y="61"/>
                    <a:pt x="2" y="61"/>
                    <a:pt x="2" y="61"/>
                  </a:cubicBezTo>
                  <a:cubicBezTo>
                    <a:pt x="1" y="60"/>
                    <a:pt x="0" y="59"/>
                    <a:pt x="0" y="59"/>
                  </a:cubicBezTo>
                  <a:cubicBezTo>
                    <a:pt x="0" y="58"/>
                    <a:pt x="0" y="57"/>
                    <a:pt x="0" y="57"/>
                  </a:cubicBezTo>
                  <a:cubicBezTo>
                    <a:pt x="0" y="56"/>
                    <a:pt x="1" y="55"/>
                    <a:pt x="2" y="55"/>
                  </a:cubicBezTo>
                  <a:cubicBezTo>
                    <a:pt x="12" y="49"/>
                    <a:pt x="12" y="49"/>
                    <a:pt x="12" y="49"/>
                  </a:cubicBezTo>
                  <a:close/>
                  <a:moveTo>
                    <a:pt x="55" y="0"/>
                  </a:moveTo>
                  <a:cubicBezTo>
                    <a:pt x="55" y="0"/>
                    <a:pt x="56" y="0"/>
                    <a:pt x="56" y="0"/>
                  </a:cubicBezTo>
                  <a:cubicBezTo>
                    <a:pt x="108" y="30"/>
                    <a:pt x="108" y="30"/>
                    <a:pt x="108" y="30"/>
                  </a:cubicBezTo>
                  <a:cubicBezTo>
                    <a:pt x="109" y="31"/>
                    <a:pt x="109" y="31"/>
                    <a:pt x="110" y="32"/>
                  </a:cubicBezTo>
                  <a:cubicBezTo>
                    <a:pt x="110" y="33"/>
                    <a:pt x="110" y="33"/>
                    <a:pt x="110" y="34"/>
                  </a:cubicBezTo>
                  <a:cubicBezTo>
                    <a:pt x="109" y="35"/>
                    <a:pt x="109" y="35"/>
                    <a:pt x="108" y="36"/>
                  </a:cubicBezTo>
                  <a:cubicBezTo>
                    <a:pt x="56" y="66"/>
                    <a:pt x="56" y="66"/>
                    <a:pt x="56" y="66"/>
                  </a:cubicBezTo>
                  <a:cubicBezTo>
                    <a:pt x="56" y="66"/>
                    <a:pt x="56" y="66"/>
                    <a:pt x="56" y="66"/>
                  </a:cubicBezTo>
                  <a:cubicBezTo>
                    <a:pt x="55" y="66"/>
                    <a:pt x="55" y="66"/>
                    <a:pt x="55" y="66"/>
                  </a:cubicBezTo>
                  <a:cubicBezTo>
                    <a:pt x="54" y="66"/>
                    <a:pt x="54" y="66"/>
                    <a:pt x="54" y="66"/>
                  </a:cubicBezTo>
                  <a:cubicBezTo>
                    <a:pt x="54" y="66"/>
                    <a:pt x="53" y="66"/>
                    <a:pt x="53" y="66"/>
                  </a:cubicBezTo>
                  <a:cubicBezTo>
                    <a:pt x="2" y="36"/>
                    <a:pt x="2" y="36"/>
                    <a:pt x="2" y="36"/>
                  </a:cubicBezTo>
                  <a:cubicBezTo>
                    <a:pt x="1" y="35"/>
                    <a:pt x="0" y="35"/>
                    <a:pt x="0" y="34"/>
                  </a:cubicBezTo>
                  <a:cubicBezTo>
                    <a:pt x="0" y="33"/>
                    <a:pt x="0" y="33"/>
                    <a:pt x="0" y="32"/>
                  </a:cubicBezTo>
                  <a:cubicBezTo>
                    <a:pt x="0" y="31"/>
                    <a:pt x="1" y="31"/>
                    <a:pt x="2" y="30"/>
                  </a:cubicBezTo>
                  <a:cubicBezTo>
                    <a:pt x="53" y="0"/>
                    <a:pt x="53" y="0"/>
                    <a:pt x="53" y="0"/>
                  </a:cubicBezTo>
                  <a:cubicBezTo>
                    <a:pt x="54" y="0"/>
                    <a:pt x="54" y="0"/>
                    <a:pt x="55" y="0"/>
                  </a:cubicBezTo>
                  <a:close/>
                </a:path>
              </a:pathLst>
            </a:custGeom>
            <a:solidFill>
              <a:schemeClr val="accent1"/>
            </a:solidFill>
            <a:ln>
              <a:noFill/>
            </a:ln>
          </p:spPr>
          <p:txBody>
            <a:bodyPr vert="horz" wrap="square" lIns="91427" tIns="45713" rIns="91427" bIns="45713" numCol="1" anchor="t" anchorCtr="0" compatLnSpc="1">
              <a:prstTxWarp prst="textNoShape">
                <a:avLst/>
              </a:prstTxWarp>
            </a:bodyPr>
            <a:lstStyle/>
            <a:p>
              <a:endParaRPr lang="en-US" sz="1483"/>
            </a:p>
          </p:txBody>
        </p:sp>
      </p:grpSp>
      <p:grpSp>
        <p:nvGrpSpPr>
          <p:cNvPr id="59403" name="Group 59402"/>
          <p:cNvGrpSpPr/>
          <p:nvPr/>
        </p:nvGrpSpPr>
        <p:grpSpPr>
          <a:xfrm>
            <a:off x="4078532" y="4377022"/>
            <a:ext cx="4718569" cy="2636801"/>
            <a:chOff x="4208387" y="4160065"/>
            <a:chExt cx="4719238" cy="2637175"/>
          </a:xfrm>
        </p:grpSpPr>
        <p:sp>
          <p:nvSpPr>
            <p:cNvPr id="34" name="Rectangle 33"/>
            <p:cNvSpPr/>
            <p:nvPr/>
          </p:nvSpPr>
          <p:spPr>
            <a:xfrm>
              <a:off x="4214597" y="4161832"/>
              <a:ext cx="4713028" cy="2635408"/>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Predictive models</a:t>
              </a:r>
              <a:endParaRPr lang="en-US" sz="1049" dirty="0">
                <a:solidFill>
                  <a:srgbClr val="FFC000"/>
                </a:solidFill>
              </a:endParaRPr>
            </a:p>
            <a:p>
              <a:pPr>
                <a:spcBef>
                  <a:spcPts val="1000"/>
                </a:spcBef>
              </a:pPr>
              <a:r>
                <a:rPr lang="en-US" sz="1049" dirty="0">
                  <a:solidFill>
                    <a:schemeClr val="tx1"/>
                  </a:solidFill>
                </a:rPr>
                <a:t>Sum of squares (cross-product matrix for set variables)</a:t>
              </a:r>
            </a:p>
            <a:p>
              <a:pPr>
                <a:spcBef>
                  <a:spcPts val="200"/>
                </a:spcBef>
              </a:pPr>
              <a:r>
                <a:rPr lang="en-US" sz="1049" dirty="0">
                  <a:solidFill>
                    <a:schemeClr val="tx1"/>
                  </a:solidFill>
                </a:rPr>
                <a:t>Multiple linear regression</a:t>
              </a:r>
            </a:p>
            <a:p>
              <a:pPr>
                <a:spcBef>
                  <a:spcPts val="200"/>
                </a:spcBef>
              </a:pPr>
              <a:r>
                <a:rPr lang="en-US" sz="1049" dirty="0">
                  <a:solidFill>
                    <a:schemeClr val="tx1"/>
                  </a:solidFill>
                </a:rPr>
                <a:t>Generalized linear models (GLM) exponential family distributions: binomial, Gaussian, inverse Gaussian, Poisson, Tweedie. Standard link functions: cauchit, identity, log, logit, probit. User defined distributions &amp; link functions.</a:t>
              </a:r>
            </a:p>
            <a:p>
              <a:pPr>
                <a:spcBef>
                  <a:spcPts val="200"/>
                </a:spcBef>
              </a:pPr>
              <a:r>
                <a:rPr lang="en-US" sz="1049" dirty="0">
                  <a:solidFill>
                    <a:schemeClr val="tx1"/>
                  </a:solidFill>
                </a:rPr>
                <a:t>Covariance &amp; correlation matrices</a:t>
              </a:r>
            </a:p>
            <a:p>
              <a:pPr>
                <a:spcBef>
                  <a:spcPts val="200"/>
                </a:spcBef>
              </a:pPr>
              <a:r>
                <a:rPr lang="en-US" sz="1049" dirty="0">
                  <a:solidFill>
                    <a:schemeClr val="tx1"/>
                  </a:solidFill>
                </a:rPr>
                <a:t>Logistic regression</a:t>
              </a:r>
            </a:p>
            <a:p>
              <a:pPr>
                <a:spcBef>
                  <a:spcPts val="200"/>
                </a:spcBef>
              </a:pPr>
              <a:r>
                <a:rPr lang="en-US" sz="1049" dirty="0">
                  <a:solidFill>
                    <a:schemeClr val="tx1"/>
                  </a:solidFill>
                </a:rPr>
                <a:t>Classification &amp; regression trees</a:t>
              </a:r>
            </a:p>
            <a:p>
              <a:pPr>
                <a:spcBef>
                  <a:spcPts val="200"/>
                </a:spcBef>
              </a:pPr>
              <a:r>
                <a:rPr lang="en-US" sz="1049" dirty="0">
                  <a:solidFill>
                    <a:schemeClr val="tx1"/>
                  </a:solidFill>
                </a:rPr>
                <a:t>Predictions/scoring for models</a:t>
              </a:r>
            </a:p>
            <a:p>
              <a:pPr>
                <a:spcBef>
                  <a:spcPts val="200"/>
                </a:spcBef>
              </a:pPr>
              <a:r>
                <a:rPr lang="en-US" sz="1049" dirty="0">
                  <a:solidFill>
                    <a:schemeClr val="tx1"/>
                  </a:solidFill>
                </a:rPr>
                <a:t>Residuals for all models</a:t>
              </a:r>
            </a:p>
          </p:txBody>
        </p:sp>
        <p:sp>
          <p:nvSpPr>
            <p:cNvPr id="63" name="Freeform 62"/>
            <p:cNvSpPr>
              <a:spLocks noChangeAspect="1"/>
            </p:cNvSpPr>
            <p:nvPr/>
          </p:nvSpPr>
          <p:spPr bwMode="black">
            <a:xfrm>
              <a:off x="4208387" y="4160065"/>
              <a:ext cx="233880" cy="408341"/>
            </a:xfrm>
            <a:custGeom>
              <a:avLst/>
              <a:gdLst>
                <a:gd name="connsiteX0" fmla="*/ 64175 w 285415"/>
                <a:gd name="connsiteY0" fmla="*/ 373567 h 498318"/>
                <a:gd name="connsiteX1" fmla="*/ 220714 w 285415"/>
                <a:gd name="connsiteY1" fmla="*/ 373567 h 498318"/>
                <a:gd name="connsiteX2" fmla="*/ 223350 w 285415"/>
                <a:gd name="connsiteY2" fmla="*/ 377743 h 498318"/>
                <a:gd name="connsiteX3" fmla="*/ 188563 w 285415"/>
                <a:gd name="connsiteY3" fmla="*/ 433072 h 498318"/>
                <a:gd name="connsiteX4" fmla="*/ 186982 w 285415"/>
                <a:gd name="connsiteY4" fmla="*/ 435160 h 498318"/>
                <a:gd name="connsiteX5" fmla="*/ 189617 w 285415"/>
                <a:gd name="connsiteY5" fmla="*/ 442989 h 498318"/>
                <a:gd name="connsiteX6" fmla="*/ 186455 w 285415"/>
                <a:gd name="connsiteY6" fmla="*/ 451341 h 498318"/>
                <a:gd name="connsiteX7" fmla="*/ 189617 w 285415"/>
                <a:gd name="connsiteY7" fmla="*/ 459170 h 498318"/>
                <a:gd name="connsiteX8" fmla="*/ 186455 w 285415"/>
                <a:gd name="connsiteY8" fmla="*/ 467522 h 498318"/>
                <a:gd name="connsiteX9" fmla="*/ 189617 w 285415"/>
                <a:gd name="connsiteY9" fmla="*/ 475873 h 498318"/>
                <a:gd name="connsiteX10" fmla="*/ 177495 w 285415"/>
                <a:gd name="connsiteY10" fmla="*/ 487879 h 498318"/>
                <a:gd name="connsiteX11" fmla="*/ 170116 w 285415"/>
                <a:gd name="connsiteY11" fmla="*/ 487879 h 498318"/>
                <a:gd name="connsiteX12" fmla="*/ 164318 w 285415"/>
                <a:gd name="connsiteY12" fmla="*/ 497274 h 498318"/>
                <a:gd name="connsiteX13" fmla="*/ 162210 w 285415"/>
                <a:gd name="connsiteY13" fmla="*/ 498318 h 498318"/>
                <a:gd name="connsiteX14" fmla="*/ 133748 w 285415"/>
                <a:gd name="connsiteY14" fmla="*/ 498318 h 498318"/>
                <a:gd name="connsiteX15" fmla="*/ 131640 w 285415"/>
                <a:gd name="connsiteY15" fmla="*/ 497274 h 498318"/>
                <a:gd name="connsiteX16" fmla="*/ 124788 w 285415"/>
                <a:gd name="connsiteY16" fmla="*/ 487879 h 498318"/>
                <a:gd name="connsiteX17" fmla="*/ 116355 w 285415"/>
                <a:gd name="connsiteY17" fmla="*/ 487879 h 498318"/>
                <a:gd name="connsiteX18" fmla="*/ 103706 w 285415"/>
                <a:gd name="connsiteY18" fmla="*/ 475873 h 498318"/>
                <a:gd name="connsiteX19" fmla="*/ 106868 w 285415"/>
                <a:gd name="connsiteY19" fmla="*/ 467522 h 498318"/>
                <a:gd name="connsiteX20" fmla="*/ 103706 w 285415"/>
                <a:gd name="connsiteY20" fmla="*/ 459170 h 498318"/>
                <a:gd name="connsiteX21" fmla="*/ 106868 w 285415"/>
                <a:gd name="connsiteY21" fmla="*/ 451341 h 498318"/>
                <a:gd name="connsiteX22" fmla="*/ 103706 w 285415"/>
                <a:gd name="connsiteY22" fmla="*/ 442989 h 498318"/>
                <a:gd name="connsiteX23" fmla="*/ 105814 w 285415"/>
                <a:gd name="connsiteY23" fmla="*/ 436204 h 498318"/>
                <a:gd name="connsiteX24" fmla="*/ 102651 w 285415"/>
                <a:gd name="connsiteY24" fmla="*/ 433594 h 498318"/>
                <a:gd name="connsiteX25" fmla="*/ 62067 w 285415"/>
                <a:gd name="connsiteY25" fmla="*/ 377743 h 498318"/>
                <a:gd name="connsiteX26" fmla="*/ 64175 w 285415"/>
                <a:gd name="connsiteY26" fmla="*/ 373567 h 498318"/>
                <a:gd name="connsiteX27" fmla="*/ 142707 w 285415"/>
                <a:gd name="connsiteY27" fmla="*/ 0 h 498318"/>
                <a:gd name="connsiteX28" fmla="*/ 285415 w 285415"/>
                <a:gd name="connsiteY28" fmla="*/ 143004 h 498318"/>
                <a:gd name="connsiteX29" fmla="*/ 269269 w 285415"/>
                <a:gd name="connsiteY29" fmla="*/ 209287 h 498318"/>
                <a:gd name="connsiteX30" fmla="*/ 270832 w 285415"/>
                <a:gd name="connsiteY30" fmla="*/ 208765 h 498318"/>
                <a:gd name="connsiteX31" fmla="*/ 209374 w 285415"/>
                <a:gd name="connsiteY31" fmla="*/ 349681 h 498318"/>
                <a:gd name="connsiteX32" fmla="*/ 77604 w 285415"/>
                <a:gd name="connsiteY32" fmla="*/ 349681 h 498318"/>
                <a:gd name="connsiteX33" fmla="*/ 30729 w 285415"/>
                <a:gd name="connsiteY33" fmla="*/ 231729 h 498318"/>
                <a:gd name="connsiteX34" fmla="*/ 16146 w 285415"/>
                <a:gd name="connsiteY34" fmla="*/ 209287 h 498318"/>
                <a:gd name="connsiteX35" fmla="*/ 16146 w 285415"/>
                <a:gd name="connsiteY35" fmla="*/ 208765 h 498318"/>
                <a:gd name="connsiteX36" fmla="*/ 0 w 285415"/>
                <a:gd name="connsiteY36" fmla="*/ 143004 h 498318"/>
                <a:gd name="connsiteX37" fmla="*/ 142707 w 285415"/>
                <a:gd name="connsiteY37" fmla="*/ 0 h 49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85415" h="498318">
                  <a:moveTo>
                    <a:pt x="64175" y="373567"/>
                  </a:moveTo>
                  <a:cubicBezTo>
                    <a:pt x="64175" y="373567"/>
                    <a:pt x="64175" y="373567"/>
                    <a:pt x="220714" y="373567"/>
                  </a:cubicBezTo>
                  <a:cubicBezTo>
                    <a:pt x="223877" y="373567"/>
                    <a:pt x="224931" y="375655"/>
                    <a:pt x="223350" y="377743"/>
                  </a:cubicBezTo>
                  <a:cubicBezTo>
                    <a:pt x="223350" y="377743"/>
                    <a:pt x="223350" y="377743"/>
                    <a:pt x="188563" y="433072"/>
                  </a:cubicBezTo>
                  <a:cubicBezTo>
                    <a:pt x="188036" y="433594"/>
                    <a:pt x="187509" y="434638"/>
                    <a:pt x="186982" y="435160"/>
                  </a:cubicBezTo>
                  <a:cubicBezTo>
                    <a:pt x="188563" y="437247"/>
                    <a:pt x="189617" y="440379"/>
                    <a:pt x="189617" y="442989"/>
                  </a:cubicBezTo>
                  <a:cubicBezTo>
                    <a:pt x="189617" y="446121"/>
                    <a:pt x="188563" y="448731"/>
                    <a:pt x="186455" y="451341"/>
                  </a:cubicBezTo>
                  <a:cubicBezTo>
                    <a:pt x="188563" y="453429"/>
                    <a:pt x="189617" y="456038"/>
                    <a:pt x="189617" y="459170"/>
                  </a:cubicBezTo>
                  <a:cubicBezTo>
                    <a:pt x="189617" y="462824"/>
                    <a:pt x="188563" y="465434"/>
                    <a:pt x="186455" y="467522"/>
                  </a:cubicBezTo>
                  <a:cubicBezTo>
                    <a:pt x="188563" y="469610"/>
                    <a:pt x="189617" y="472742"/>
                    <a:pt x="189617" y="475873"/>
                  </a:cubicBezTo>
                  <a:cubicBezTo>
                    <a:pt x="189617" y="482659"/>
                    <a:pt x="184347" y="487879"/>
                    <a:pt x="177495" y="487879"/>
                  </a:cubicBezTo>
                  <a:cubicBezTo>
                    <a:pt x="177495" y="487879"/>
                    <a:pt x="177495" y="487879"/>
                    <a:pt x="170116" y="487879"/>
                  </a:cubicBezTo>
                  <a:cubicBezTo>
                    <a:pt x="170116" y="487879"/>
                    <a:pt x="170116" y="487879"/>
                    <a:pt x="164318" y="497274"/>
                  </a:cubicBezTo>
                  <a:cubicBezTo>
                    <a:pt x="163791" y="497796"/>
                    <a:pt x="162737" y="498318"/>
                    <a:pt x="162210" y="498318"/>
                  </a:cubicBezTo>
                  <a:cubicBezTo>
                    <a:pt x="162210" y="498318"/>
                    <a:pt x="162210" y="498318"/>
                    <a:pt x="133748" y="498318"/>
                  </a:cubicBezTo>
                  <a:cubicBezTo>
                    <a:pt x="132694" y="498318"/>
                    <a:pt x="132167" y="497796"/>
                    <a:pt x="131640" y="497274"/>
                  </a:cubicBezTo>
                  <a:cubicBezTo>
                    <a:pt x="131640" y="497274"/>
                    <a:pt x="131640" y="497274"/>
                    <a:pt x="124788" y="487879"/>
                  </a:cubicBezTo>
                  <a:cubicBezTo>
                    <a:pt x="124788" y="487879"/>
                    <a:pt x="124788" y="487879"/>
                    <a:pt x="116355" y="487879"/>
                  </a:cubicBezTo>
                  <a:cubicBezTo>
                    <a:pt x="109503" y="487879"/>
                    <a:pt x="103706" y="482659"/>
                    <a:pt x="103706" y="475873"/>
                  </a:cubicBezTo>
                  <a:cubicBezTo>
                    <a:pt x="103706" y="472742"/>
                    <a:pt x="104760" y="469610"/>
                    <a:pt x="106868" y="467522"/>
                  </a:cubicBezTo>
                  <a:cubicBezTo>
                    <a:pt x="104760" y="465434"/>
                    <a:pt x="103706" y="462824"/>
                    <a:pt x="103706" y="459170"/>
                  </a:cubicBezTo>
                  <a:cubicBezTo>
                    <a:pt x="103706" y="456038"/>
                    <a:pt x="104760" y="453429"/>
                    <a:pt x="106868" y="451341"/>
                  </a:cubicBezTo>
                  <a:cubicBezTo>
                    <a:pt x="104760" y="448731"/>
                    <a:pt x="103706" y="446121"/>
                    <a:pt x="103706" y="442989"/>
                  </a:cubicBezTo>
                  <a:cubicBezTo>
                    <a:pt x="103706" y="440901"/>
                    <a:pt x="104760" y="438291"/>
                    <a:pt x="105814" y="436204"/>
                  </a:cubicBezTo>
                  <a:cubicBezTo>
                    <a:pt x="104760" y="435682"/>
                    <a:pt x="103178" y="434638"/>
                    <a:pt x="102651" y="433594"/>
                  </a:cubicBezTo>
                  <a:cubicBezTo>
                    <a:pt x="102651" y="433594"/>
                    <a:pt x="102651" y="433594"/>
                    <a:pt x="62067" y="377743"/>
                  </a:cubicBezTo>
                  <a:cubicBezTo>
                    <a:pt x="60486" y="375655"/>
                    <a:pt x="61540" y="373567"/>
                    <a:pt x="64175" y="373567"/>
                  </a:cubicBezTo>
                  <a:close/>
                  <a:moveTo>
                    <a:pt x="142707" y="0"/>
                  </a:moveTo>
                  <a:cubicBezTo>
                    <a:pt x="221874" y="0"/>
                    <a:pt x="285415" y="64195"/>
                    <a:pt x="285415" y="143004"/>
                  </a:cubicBezTo>
                  <a:cubicBezTo>
                    <a:pt x="285415" y="167012"/>
                    <a:pt x="279686" y="189454"/>
                    <a:pt x="269269" y="209287"/>
                  </a:cubicBezTo>
                  <a:cubicBezTo>
                    <a:pt x="269269" y="209287"/>
                    <a:pt x="269269" y="209287"/>
                    <a:pt x="270832" y="208765"/>
                  </a:cubicBezTo>
                  <a:cubicBezTo>
                    <a:pt x="210936" y="297490"/>
                    <a:pt x="209374" y="341330"/>
                    <a:pt x="209374" y="349681"/>
                  </a:cubicBezTo>
                  <a:cubicBezTo>
                    <a:pt x="209374" y="349681"/>
                    <a:pt x="209374" y="349681"/>
                    <a:pt x="77604" y="349681"/>
                  </a:cubicBezTo>
                  <a:cubicBezTo>
                    <a:pt x="77604" y="342374"/>
                    <a:pt x="76041" y="305319"/>
                    <a:pt x="30729" y="231729"/>
                  </a:cubicBezTo>
                  <a:cubicBezTo>
                    <a:pt x="25521" y="224422"/>
                    <a:pt x="20312" y="217115"/>
                    <a:pt x="16146" y="209287"/>
                  </a:cubicBezTo>
                  <a:cubicBezTo>
                    <a:pt x="16146" y="209287"/>
                    <a:pt x="16146" y="208765"/>
                    <a:pt x="16146" y="208765"/>
                  </a:cubicBezTo>
                  <a:cubicBezTo>
                    <a:pt x="5729" y="189454"/>
                    <a:pt x="0" y="167012"/>
                    <a:pt x="0" y="143004"/>
                  </a:cubicBezTo>
                  <a:cubicBezTo>
                    <a:pt x="0" y="64195"/>
                    <a:pt x="64062" y="0"/>
                    <a:pt x="142707" y="0"/>
                  </a:cubicBezTo>
                  <a:close/>
                </a:path>
              </a:pathLst>
            </a:custGeom>
            <a:solidFill>
              <a:schemeClr val="accent1"/>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445" fontAlgn="base">
                <a:lnSpc>
                  <a:spcPct val="90000"/>
                </a:lnSpc>
                <a:spcBef>
                  <a:spcPct val="0"/>
                </a:spcBef>
                <a:spcAft>
                  <a:spcPct val="0"/>
                </a:spcAft>
              </a:pPr>
              <a:endParaRPr lang="en-US" sz="240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59410" name="Group 59409"/>
          <p:cNvGrpSpPr/>
          <p:nvPr/>
        </p:nvGrpSpPr>
        <p:grpSpPr>
          <a:xfrm>
            <a:off x="9183770" y="1746979"/>
            <a:ext cx="3239188" cy="466235"/>
            <a:chOff x="9260307" y="2223801"/>
            <a:chExt cx="3239647" cy="466302"/>
          </a:xfrm>
        </p:grpSpPr>
        <p:sp>
          <p:nvSpPr>
            <p:cNvPr id="46" name="Rectangle 45"/>
            <p:cNvSpPr/>
            <p:nvPr/>
          </p:nvSpPr>
          <p:spPr>
            <a:xfrm>
              <a:off x="9260307" y="2223801"/>
              <a:ext cx="3239647" cy="466302"/>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Simulation</a:t>
              </a:r>
            </a:p>
            <a:p>
              <a:pPr>
                <a:spcBef>
                  <a:spcPts val="1000"/>
                </a:spcBef>
              </a:pPr>
              <a:r>
                <a:rPr lang="en-US" sz="1049" dirty="0">
                  <a:solidFill>
                    <a:schemeClr val="tx1"/>
                  </a:solidFill>
                </a:rPr>
                <a:t>Simulation (e.g., Monte Carlo)</a:t>
              </a:r>
            </a:p>
            <a:p>
              <a:pPr>
                <a:spcBef>
                  <a:spcPts val="200"/>
                </a:spcBef>
              </a:pPr>
              <a:r>
                <a:rPr lang="en-US" sz="1049" dirty="0">
                  <a:solidFill>
                    <a:schemeClr val="tx1"/>
                  </a:solidFill>
                </a:rPr>
                <a:t>Parallel random number generation </a:t>
              </a:r>
            </a:p>
          </p:txBody>
        </p:sp>
        <p:sp>
          <p:nvSpPr>
            <p:cNvPr id="74" name="Freeform 73"/>
            <p:cNvSpPr>
              <a:spLocks noChangeAspect="1"/>
            </p:cNvSpPr>
            <p:nvPr/>
          </p:nvSpPr>
          <p:spPr bwMode="black">
            <a:xfrm>
              <a:off x="9260307" y="2328374"/>
              <a:ext cx="275081" cy="297722"/>
            </a:xfrm>
            <a:custGeom>
              <a:avLst/>
              <a:gdLst>
                <a:gd name="connsiteX0" fmla="*/ 301040 w 2755232"/>
                <a:gd name="connsiteY0" fmla="*/ 1098648 h 2982001"/>
                <a:gd name="connsiteX1" fmla="*/ 301040 w 2755232"/>
                <a:gd name="connsiteY1" fmla="*/ 2313272 h 2982001"/>
                <a:gd name="connsiteX2" fmla="*/ 657942 w 2755232"/>
                <a:gd name="connsiteY2" fmla="*/ 2670174 h 2982001"/>
                <a:gd name="connsiteX3" fmla="*/ 2085508 w 2755232"/>
                <a:gd name="connsiteY3" fmla="*/ 2670174 h 2982001"/>
                <a:gd name="connsiteX4" fmla="*/ 2442410 w 2755232"/>
                <a:gd name="connsiteY4" fmla="*/ 2313272 h 2982001"/>
                <a:gd name="connsiteX5" fmla="*/ 2442410 w 2755232"/>
                <a:gd name="connsiteY5" fmla="*/ 1098648 h 2982001"/>
                <a:gd name="connsiteX6" fmla="*/ 657942 w 2755232"/>
                <a:gd name="connsiteY6" fmla="*/ 312869 h 2982001"/>
                <a:gd name="connsiteX7" fmla="*/ 301040 w 2755232"/>
                <a:gd name="connsiteY7" fmla="*/ 669771 h 2982001"/>
                <a:gd name="connsiteX8" fmla="*/ 301040 w 2755232"/>
                <a:gd name="connsiteY8" fmla="*/ 735012 h 2982001"/>
                <a:gd name="connsiteX9" fmla="*/ 2442410 w 2755232"/>
                <a:gd name="connsiteY9" fmla="*/ 735012 h 2982001"/>
                <a:gd name="connsiteX10" fmla="*/ 2442410 w 2755232"/>
                <a:gd name="connsiteY10" fmla="*/ 669771 h 2982001"/>
                <a:gd name="connsiteX11" fmla="*/ 2085508 w 2755232"/>
                <a:gd name="connsiteY11" fmla="*/ 312869 h 2982001"/>
                <a:gd name="connsiteX12" fmla="*/ 459215 w 2755232"/>
                <a:gd name="connsiteY12" fmla="*/ 0 h 2982001"/>
                <a:gd name="connsiteX13" fmla="*/ 2296017 w 2755232"/>
                <a:gd name="connsiteY13" fmla="*/ 0 h 2982001"/>
                <a:gd name="connsiteX14" fmla="*/ 2755232 w 2755232"/>
                <a:gd name="connsiteY14" fmla="*/ 459215 h 2982001"/>
                <a:gd name="connsiteX15" fmla="*/ 2755232 w 2755232"/>
                <a:gd name="connsiteY15" fmla="*/ 2522786 h 2982001"/>
                <a:gd name="connsiteX16" fmla="*/ 2296017 w 2755232"/>
                <a:gd name="connsiteY16" fmla="*/ 2982001 h 2982001"/>
                <a:gd name="connsiteX17" fmla="*/ 459215 w 2755232"/>
                <a:gd name="connsiteY17" fmla="*/ 2982001 h 2982001"/>
                <a:gd name="connsiteX18" fmla="*/ 0 w 2755232"/>
                <a:gd name="connsiteY18" fmla="*/ 2522786 h 2982001"/>
                <a:gd name="connsiteX19" fmla="*/ 0 w 2755232"/>
                <a:gd name="connsiteY19" fmla="*/ 459215 h 2982001"/>
                <a:gd name="connsiteX20" fmla="*/ 459215 w 2755232"/>
                <a:gd name="connsiteY20" fmla="*/ 0 h 2982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55232" h="2982001">
                  <a:moveTo>
                    <a:pt x="301040" y="1098648"/>
                  </a:moveTo>
                  <a:lnTo>
                    <a:pt x="301040" y="2313272"/>
                  </a:lnTo>
                  <a:cubicBezTo>
                    <a:pt x="301040" y="2510384"/>
                    <a:pt x="460830" y="2670174"/>
                    <a:pt x="657942" y="2670174"/>
                  </a:cubicBezTo>
                  <a:lnTo>
                    <a:pt x="2085508" y="2670174"/>
                  </a:lnTo>
                  <a:cubicBezTo>
                    <a:pt x="2282620" y="2670174"/>
                    <a:pt x="2442410" y="2510384"/>
                    <a:pt x="2442410" y="2313272"/>
                  </a:cubicBezTo>
                  <a:lnTo>
                    <a:pt x="2442410" y="1098648"/>
                  </a:lnTo>
                  <a:close/>
                  <a:moveTo>
                    <a:pt x="657942" y="312869"/>
                  </a:moveTo>
                  <a:cubicBezTo>
                    <a:pt x="460830" y="312869"/>
                    <a:pt x="301040" y="472659"/>
                    <a:pt x="301040" y="669771"/>
                  </a:cubicBezTo>
                  <a:lnTo>
                    <a:pt x="301040" y="735012"/>
                  </a:lnTo>
                  <a:lnTo>
                    <a:pt x="2442410" y="735012"/>
                  </a:lnTo>
                  <a:lnTo>
                    <a:pt x="2442410" y="669771"/>
                  </a:lnTo>
                  <a:cubicBezTo>
                    <a:pt x="2442410" y="472659"/>
                    <a:pt x="2282620" y="312869"/>
                    <a:pt x="2085508" y="312869"/>
                  </a:cubicBezTo>
                  <a:close/>
                  <a:moveTo>
                    <a:pt x="459215" y="0"/>
                  </a:moveTo>
                  <a:lnTo>
                    <a:pt x="2296017" y="0"/>
                  </a:lnTo>
                  <a:cubicBezTo>
                    <a:pt x="2549634" y="0"/>
                    <a:pt x="2755232" y="205598"/>
                    <a:pt x="2755232" y="459215"/>
                  </a:cubicBezTo>
                  <a:lnTo>
                    <a:pt x="2755232" y="2522786"/>
                  </a:lnTo>
                  <a:cubicBezTo>
                    <a:pt x="2755232" y="2776403"/>
                    <a:pt x="2549634" y="2982001"/>
                    <a:pt x="2296017" y="2982001"/>
                  </a:cubicBezTo>
                  <a:lnTo>
                    <a:pt x="459215" y="2982001"/>
                  </a:lnTo>
                  <a:cubicBezTo>
                    <a:pt x="205598" y="2982001"/>
                    <a:pt x="0" y="2776403"/>
                    <a:pt x="0" y="2522786"/>
                  </a:cubicBezTo>
                  <a:lnTo>
                    <a:pt x="0" y="459215"/>
                  </a:lnTo>
                  <a:cubicBezTo>
                    <a:pt x="0" y="205598"/>
                    <a:pt x="205598" y="0"/>
                    <a:pt x="459215" y="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445" fontAlgn="base">
                <a:lnSpc>
                  <a:spcPct val="90000"/>
                </a:lnSpc>
                <a:spcBef>
                  <a:spcPct val="0"/>
                </a:spcBef>
                <a:spcAft>
                  <a:spcPct val="0"/>
                </a:spcAft>
              </a:pPr>
              <a:endParaRPr lang="en-US" sz="240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59409" name="Group 59408"/>
          <p:cNvGrpSpPr/>
          <p:nvPr/>
        </p:nvGrpSpPr>
        <p:grpSpPr>
          <a:xfrm>
            <a:off x="9183770" y="2966795"/>
            <a:ext cx="2378329" cy="440342"/>
            <a:chOff x="9260307" y="3284771"/>
            <a:chExt cx="2378667" cy="440403"/>
          </a:xfrm>
        </p:grpSpPr>
        <p:sp>
          <p:nvSpPr>
            <p:cNvPr id="37" name="Rectangle 36"/>
            <p:cNvSpPr/>
            <p:nvPr/>
          </p:nvSpPr>
          <p:spPr>
            <a:xfrm>
              <a:off x="9260307" y="3284771"/>
              <a:ext cx="2378667" cy="440403"/>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spcBef>
                  <a:spcPts val="200"/>
                </a:spcBef>
              </a:pPr>
              <a:r>
                <a:rPr lang="en-US" sz="2001" dirty="0">
                  <a:solidFill>
                    <a:srgbClr val="FFC000"/>
                  </a:solidFill>
                </a:rPr>
                <a:t>Cluster analysis</a:t>
              </a:r>
            </a:p>
            <a:p>
              <a:pPr>
                <a:spcBef>
                  <a:spcPts val="1000"/>
                </a:spcBef>
              </a:pPr>
              <a:r>
                <a:rPr lang="en-US" sz="1049" dirty="0">
                  <a:solidFill>
                    <a:schemeClr val="tx1"/>
                  </a:solidFill>
                </a:rPr>
                <a:t>K-Means</a:t>
              </a:r>
            </a:p>
          </p:txBody>
        </p:sp>
        <p:sp>
          <p:nvSpPr>
            <p:cNvPr id="76" name="Freeform 5"/>
            <p:cNvSpPr>
              <a:spLocks noEditPoints="1"/>
            </p:cNvSpPr>
            <p:nvPr/>
          </p:nvSpPr>
          <p:spPr bwMode="black">
            <a:xfrm>
              <a:off x="9260307" y="3398711"/>
              <a:ext cx="275081" cy="27389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accent1"/>
            </a:solidFill>
            <a:ln>
              <a:noFill/>
            </a:ln>
          </p:spPr>
          <p:txBody>
            <a:bodyPr vert="horz" wrap="square" lIns="91427" tIns="45713" rIns="91427" bIns="45713" numCol="1" anchor="t" anchorCtr="0" compatLnSpc="1">
              <a:prstTxWarp prst="textNoShape">
                <a:avLst/>
              </a:prstTxWarp>
            </a:bodyPr>
            <a:lstStyle/>
            <a:p>
              <a:endParaRPr lang="en-US" sz="1483" dirty="0"/>
            </a:p>
          </p:txBody>
        </p:sp>
      </p:grpSp>
      <p:grpSp>
        <p:nvGrpSpPr>
          <p:cNvPr id="59408" name="Group 59407"/>
          <p:cNvGrpSpPr/>
          <p:nvPr/>
        </p:nvGrpSpPr>
        <p:grpSpPr>
          <a:xfrm>
            <a:off x="9183772" y="3917364"/>
            <a:ext cx="3108237" cy="466235"/>
            <a:chOff x="9260307" y="4222222"/>
            <a:chExt cx="3108678" cy="466302"/>
          </a:xfrm>
        </p:grpSpPr>
        <p:sp>
          <p:nvSpPr>
            <p:cNvPr id="38" name="Rectangle 37"/>
            <p:cNvSpPr/>
            <p:nvPr/>
          </p:nvSpPr>
          <p:spPr>
            <a:xfrm>
              <a:off x="9260307" y="4222222"/>
              <a:ext cx="3108678" cy="466302"/>
            </a:xfrm>
            <a:prstGeom prst="rect">
              <a:avLst/>
            </a:prstGeom>
            <a:noFill/>
            <a:ln>
              <a:noFill/>
            </a:ln>
          </p:spPr>
          <p:style>
            <a:lnRef idx="2">
              <a:schemeClr val="dk1"/>
            </a:lnRef>
            <a:fillRef idx="1">
              <a:schemeClr val="lt1"/>
            </a:fillRef>
            <a:effectRef idx="0">
              <a:schemeClr val="dk1"/>
            </a:effectRef>
            <a:fontRef idx="minor">
              <a:schemeClr val="dk1"/>
            </a:fontRef>
          </p:style>
          <p:txBody>
            <a:bodyPr lIns="0" tIns="91427" rIns="91427" bIns="91427" rtlCol="0" anchor="t"/>
            <a:lstStyle/>
            <a:p>
              <a:pPr marL="365750"/>
              <a:r>
                <a:rPr lang="en-US" sz="2001" dirty="0">
                  <a:solidFill>
                    <a:srgbClr val="FFC000"/>
                  </a:solidFill>
                </a:rPr>
                <a:t>Classification</a:t>
              </a:r>
            </a:p>
            <a:p>
              <a:pPr>
                <a:spcBef>
                  <a:spcPts val="1000"/>
                </a:spcBef>
              </a:pPr>
              <a:r>
                <a:rPr lang="en-US" sz="1049" dirty="0">
                  <a:solidFill>
                    <a:schemeClr val="tx1"/>
                  </a:solidFill>
                </a:rPr>
                <a:t>Decision trees</a:t>
              </a:r>
            </a:p>
            <a:p>
              <a:pPr>
                <a:spcBef>
                  <a:spcPts val="200"/>
                </a:spcBef>
              </a:pPr>
              <a:r>
                <a:rPr lang="en-US" sz="1049" dirty="0">
                  <a:solidFill>
                    <a:schemeClr val="tx1"/>
                  </a:solidFill>
                </a:rPr>
                <a:t>Decision forests</a:t>
              </a:r>
            </a:p>
            <a:p>
              <a:pPr>
                <a:spcBef>
                  <a:spcPts val="200"/>
                </a:spcBef>
              </a:pPr>
              <a:r>
                <a:rPr lang="en-US" sz="1049" dirty="0">
                  <a:solidFill>
                    <a:schemeClr val="tx1"/>
                  </a:solidFill>
                </a:rPr>
                <a:t>Gradient-boosted decision trees</a:t>
              </a:r>
            </a:p>
            <a:p>
              <a:pPr>
                <a:spcBef>
                  <a:spcPts val="200"/>
                </a:spcBef>
              </a:pPr>
              <a:r>
                <a:rPr lang="en-US" sz="1049" dirty="0">
                  <a:solidFill>
                    <a:schemeClr val="tx1"/>
                  </a:solidFill>
                </a:rPr>
                <a:t>Naïve Bayes</a:t>
              </a:r>
            </a:p>
          </p:txBody>
        </p:sp>
        <p:sp>
          <p:nvSpPr>
            <p:cNvPr id="77" name="Freeform 17"/>
            <p:cNvSpPr>
              <a:spLocks noChangeAspect="1" noEditPoints="1"/>
            </p:cNvSpPr>
            <p:nvPr/>
          </p:nvSpPr>
          <p:spPr bwMode="black">
            <a:xfrm>
              <a:off x="9260307" y="4340003"/>
              <a:ext cx="275081" cy="275398"/>
            </a:xfrm>
            <a:custGeom>
              <a:avLst/>
              <a:gdLst>
                <a:gd name="T0" fmla="*/ 112 w 300"/>
                <a:gd name="T1" fmla="*/ 75 h 300"/>
                <a:gd name="T2" fmla="*/ 187 w 300"/>
                <a:gd name="T3" fmla="*/ 0 h 300"/>
                <a:gd name="T4" fmla="*/ 150 w 300"/>
                <a:gd name="T5" fmla="*/ 225 h 300"/>
                <a:gd name="T6" fmla="*/ 150 w 300"/>
                <a:gd name="T7" fmla="*/ 300 h 300"/>
                <a:gd name="T8" fmla="*/ 150 w 300"/>
                <a:gd name="T9" fmla="*/ 225 h 300"/>
                <a:gd name="T10" fmla="*/ 217 w 300"/>
                <a:gd name="T11" fmla="*/ 152 h 300"/>
                <a:gd name="T12" fmla="*/ 197 w 300"/>
                <a:gd name="T13" fmla="*/ 168 h 300"/>
                <a:gd name="T14" fmla="*/ 196 w 300"/>
                <a:gd name="T15" fmla="*/ 160 h 300"/>
                <a:gd name="T16" fmla="*/ 159 w 300"/>
                <a:gd name="T17" fmla="*/ 196 h 300"/>
                <a:gd name="T18" fmla="*/ 168 w 300"/>
                <a:gd name="T19" fmla="*/ 198 h 300"/>
                <a:gd name="T20" fmla="*/ 151 w 300"/>
                <a:gd name="T21" fmla="*/ 217 h 300"/>
                <a:gd name="T22" fmla="*/ 131 w 300"/>
                <a:gd name="T23" fmla="*/ 200 h 300"/>
                <a:gd name="T24" fmla="*/ 139 w 300"/>
                <a:gd name="T25" fmla="*/ 198 h 300"/>
                <a:gd name="T26" fmla="*/ 140 w 300"/>
                <a:gd name="T27" fmla="*/ 160 h 300"/>
                <a:gd name="T28" fmla="*/ 103 w 300"/>
                <a:gd name="T29" fmla="*/ 161 h 300"/>
                <a:gd name="T30" fmla="*/ 100 w 300"/>
                <a:gd name="T31" fmla="*/ 169 h 300"/>
                <a:gd name="T32" fmla="*/ 83 w 300"/>
                <a:gd name="T33" fmla="*/ 149 h 300"/>
                <a:gd name="T34" fmla="*/ 103 w 300"/>
                <a:gd name="T35" fmla="*/ 133 h 300"/>
                <a:gd name="T36" fmla="*/ 104 w 300"/>
                <a:gd name="T37" fmla="*/ 141 h 300"/>
                <a:gd name="T38" fmla="*/ 140 w 300"/>
                <a:gd name="T39" fmla="*/ 104 h 300"/>
                <a:gd name="T40" fmla="*/ 132 w 300"/>
                <a:gd name="T41" fmla="*/ 103 h 300"/>
                <a:gd name="T42" fmla="*/ 148 w 300"/>
                <a:gd name="T43" fmla="*/ 84 h 300"/>
                <a:gd name="T44" fmla="*/ 169 w 300"/>
                <a:gd name="T45" fmla="*/ 101 h 300"/>
                <a:gd name="T46" fmla="*/ 160 w 300"/>
                <a:gd name="T47" fmla="*/ 103 h 300"/>
                <a:gd name="T48" fmla="*/ 159 w 300"/>
                <a:gd name="T49" fmla="*/ 141 h 300"/>
                <a:gd name="T50" fmla="*/ 197 w 300"/>
                <a:gd name="T51" fmla="*/ 140 h 300"/>
                <a:gd name="T52" fmla="*/ 200 w 300"/>
                <a:gd name="T53" fmla="*/ 132 h 300"/>
                <a:gd name="T54" fmla="*/ 150 w 300"/>
                <a:gd name="T55" fmla="*/ 150 h 300"/>
                <a:gd name="T56" fmla="*/ 150 w 300"/>
                <a:gd name="T57" fmla="*/ 150 h 300"/>
                <a:gd name="T58" fmla="*/ 0 w 300"/>
                <a:gd name="T59" fmla="*/ 183 h 300"/>
                <a:gd name="T60" fmla="*/ 37 w 300"/>
                <a:gd name="T61" fmla="*/ 118 h 300"/>
                <a:gd name="T62" fmla="*/ 281 w 300"/>
                <a:gd name="T63" fmla="*/ 183 h 300"/>
                <a:gd name="T64" fmla="*/ 281 w 300"/>
                <a:gd name="T65" fmla="*/ 118 h 300"/>
                <a:gd name="T66" fmla="*/ 225 w 300"/>
                <a:gd name="T67" fmla="*/ 150 h 300"/>
                <a:gd name="T68" fmla="*/ 281 w 300"/>
                <a:gd name="T69" fmla="*/ 183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0" h="300">
                  <a:moveTo>
                    <a:pt x="187" y="75"/>
                  </a:moveTo>
                  <a:cubicBezTo>
                    <a:pt x="112" y="75"/>
                    <a:pt x="112" y="75"/>
                    <a:pt x="112" y="75"/>
                  </a:cubicBezTo>
                  <a:cubicBezTo>
                    <a:pt x="112" y="0"/>
                    <a:pt x="112" y="0"/>
                    <a:pt x="112" y="0"/>
                  </a:cubicBezTo>
                  <a:cubicBezTo>
                    <a:pt x="187" y="0"/>
                    <a:pt x="187" y="0"/>
                    <a:pt x="187" y="0"/>
                  </a:cubicBezTo>
                  <a:lnTo>
                    <a:pt x="187" y="75"/>
                  </a:lnTo>
                  <a:close/>
                  <a:moveTo>
                    <a:pt x="150" y="225"/>
                  </a:moveTo>
                  <a:cubicBezTo>
                    <a:pt x="129" y="225"/>
                    <a:pt x="112" y="242"/>
                    <a:pt x="112" y="263"/>
                  </a:cubicBezTo>
                  <a:cubicBezTo>
                    <a:pt x="112" y="284"/>
                    <a:pt x="129" y="300"/>
                    <a:pt x="150" y="300"/>
                  </a:cubicBezTo>
                  <a:cubicBezTo>
                    <a:pt x="171" y="300"/>
                    <a:pt x="187" y="284"/>
                    <a:pt x="187" y="263"/>
                  </a:cubicBezTo>
                  <a:cubicBezTo>
                    <a:pt x="187" y="242"/>
                    <a:pt x="171" y="225"/>
                    <a:pt x="150" y="225"/>
                  </a:cubicBezTo>
                  <a:close/>
                  <a:moveTo>
                    <a:pt x="217" y="149"/>
                  </a:moveTo>
                  <a:cubicBezTo>
                    <a:pt x="218" y="150"/>
                    <a:pt x="218" y="151"/>
                    <a:pt x="217" y="152"/>
                  </a:cubicBezTo>
                  <a:cubicBezTo>
                    <a:pt x="200" y="169"/>
                    <a:pt x="200" y="169"/>
                    <a:pt x="200" y="169"/>
                  </a:cubicBezTo>
                  <a:cubicBezTo>
                    <a:pt x="198" y="171"/>
                    <a:pt x="197" y="170"/>
                    <a:pt x="197" y="168"/>
                  </a:cubicBezTo>
                  <a:cubicBezTo>
                    <a:pt x="197" y="161"/>
                    <a:pt x="197" y="161"/>
                    <a:pt x="197" y="161"/>
                  </a:cubicBezTo>
                  <a:cubicBezTo>
                    <a:pt x="197" y="160"/>
                    <a:pt x="197" y="160"/>
                    <a:pt x="196" y="160"/>
                  </a:cubicBezTo>
                  <a:cubicBezTo>
                    <a:pt x="159" y="160"/>
                    <a:pt x="159" y="160"/>
                    <a:pt x="159" y="160"/>
                  </a:cubicBezTo>
                  <a:cubicBezTo>
                    <a:pt x="159" y="196"/>
                    <a:pt x="159" y="196"/>
                    <a:pt x="159" y="196"/>
                  </a:cubicBezTo>
                  <a:cubicBezTo>
                    <a:pt x="159" y="197"/>
                    <a:pt x="160" y="198"/>
                    <a:pt x="160" y="198"/>
                  </a:cubicBezTo>
                  <a:cubicBezTo>
                    <a:pt x="168" y="198"/>
                    <a:pt x="168" y="198"/>
                    <a:pt x="168" y="198"/>
                  </a:cubicBezTo>
                  <a:cubicBezTo>
                    <a:pt x="169" y="198"/>
                    <a:pt x="170" y="199"/>
                    <a:pt x="169" y="200"/>
                  </a:cubicBezTo>
                  <a:cubicBezTo>
                    <a:pt x="151" y="217"/>
                    <a:pt x="151" y="217"/>
                    <a:pt x="151" y="217"/>
                  </a:cubicBezTo>
                  <a:cubicBezTo>
                    <a:pt x="151" y="218"/>
                    <a:pt x="149" y="218"/>
                    <a:pt x="148" y="217"/>
                  </a:cubicBezTo>
                  <a:cubicBezTo>
                    <a:pt x="131" y="200"/>
                    <a:pt x="131" y="200"/>
                    <a:pt x="131" y="200"/>
                  </a:cubicBezTo>
                  <a:cubicBezTo>
                    <a:pt x="130" y="199"/>
                    <a:pt x="130" y="198"/>
                    <a:pt x="132" y="198"/>
                  </a:cubicBezTo>
                  <a:cubicBezTo>
                    <a:pt x="139" y="198"/>
                    <a:pt x="139" y="198"/>
                    <a:pt x="139" y="198"/>
                  </a:cubicBezTo>
                  <a:cubicBezTo>
                    <a:pt x="140" y="198"/>
                    <a:pt x="140" y="197"/>
                    <a:pt x="140" y="196"/>
                  </a:cubicBezTo>
                  <a:cubicBezTo>
                    <a:pt x="140" y="160"/>
                    <a:pt x="140" y="160"/>
                    <a:pt x="140" y="160"/>
                  </a:cubicBezTo>
                  <a:cubicBezTo>
                    <a:pt x="104" y="160"/>
                    <a:pt x="104" y="160"/>
                    <a:pt x="104" y="160"/>
                  </a:cubicBezTo>
                  <a:cubicBezTo>
                    <a:pt x="103" y="160"/>
                    <a:pt x="103" y="160"/>
                    <a:pt x="103" y="161"/>
                  </a:cubicBezTo>
                  <a:cubicBezTo>
                    <a:pt x="103" y="168"/>
                    <a:pt x="103" y="168"/>
                    <a:pt x="103" y="168"/>
                  </a:cubicBezTo>
                  <a:cubicBezTo>
                    <a:pt x="103" y="170"/>
                    <a:pt x="101" y="171"/>
                    <a:pt x="100" y="169"/>
                  </a:cubicBezTo>
                  <a:cubicBezTo>
                    <a:pt x="83" y="152"/>
                    <a:pt x="83" y="152"/>
                    <a:pt x="83" y="152"/>
                  </a:cubicBezTo>
                  <a:cubicBezTo>
                    <a:pt x="82" y="151"/>
                    <a:pt x="82" y="150"/>
                    <a:pt x="83" y="149"/>
                  </a:cubicBezTo>
                  <a:cubicBezTo>
                    <a:pt x="100" y="132"/>
                    <a:pt x="100" y="132"/>
                    <a:pt x="100" y="132"/>
                  </a:cubicBezTo>
                  <a:cubicBezTo>
                    <a:pt x="101" y="130"/>
                    <a:pt x="103" y="131"/>
                    <a:pt x="103" y="133"/>
                  </a:cubicBezTo>
                  <a:cubicBezTo>
                    <a:pt x="103" y="140"/>
                    <a:pt x="103" y="140"/>
                    <a:pt x="103" y="140"/>
                  </a:cubicBezTo>
                  <a:cubicBezTo>
                    <a:pt x="103" y="140"/>
                    <a:pt x="103" y="141"/>
                    <a:pt x="104" y="141"/>
                  </a:cubicBezTo>
                  <a:cubicBezTo>
                    <a:pt x="140" y="141"/>
                    <a:pt x="140" y="141"/>
                    <a:pt x="140" y="141"/>
                  </a:cubicBezTo>
                  <a:cubicBezTo>
                    <a:pt x="140" y="104"/>
                    <a:pt x="140" y="104"/>
                    <a:pt x="140" y="104"/>
                  </a:cubicBezTo>
                  <a:cubicBezTo>
                    <a:pt x="140" y="104"/>
                    <a:pt x="140" y="103"/>
                    <a:pt x="139" y="103"/>
                  </a:cubicBezTo>
                  <a:cubicBezTo>
                    <a:pt x="132" y="103"/>
                    <a:pt x="132" y="103"/>
                    <a:pt x="132" y="103"/>
                  </a:cubicBezTo>
                  <a:cubicBezTo>
                    <a:pt x="130" y="103"/>
                    <a:pt x="130" y="102"/>
                    <a:pt x="131" y="101"/>
                  </a:cubicBezTo>
                  <a:cubicBezTo>
                    <a:pt x="148" y="84"/>
                    <a:pt x="148" y="84"/>
                    <a:pt x="148" y="84"/>
                  </a:cubicBezTo>
                  <a:cubicBezTo>
                    <a:pt x="149" y="83"/>
                    <a:pt x="151" y="83"/>
                    <a:pt x="151" y="84"/>
                  </a:cubicBezTo>
                  <a:cubicBezTo>
                    <a:pt x="169" y="101"/>
                    <a:pt x="169" y="101"/>
                    <a:pt x="169" y="101"/>
                  </a:cubicBezTo>
                  <a:cubicBezTo>
                    <a:pt x="170" y="102"/>
                    <a:pt x="169" y="103"/>
                    <a:pt x="168" y="103"/>
                  </a:cubicBezTo>
                  <a:cubicBezTo>
                    <a:pt x="160" y="103"/>
                    <a:pt x="160" y="103"/>
                    <a:pt x="160" y="103"/>
                  </a:cubicBezTo>
                  <a:cubicBezTo>
                    <a:pt x="160" y="103"/>
                    <a:pt x="159" y="104"/>
                    <a:pt x="159" y="104"/>
                  </a:cubicBezTo>
                  <a:cubicBezTo>
                    <a:pt x="159" y="141"/>
                    <a:pt x="159" y="141"/>
                    <a:pt x="159" y="141"/>
                  </a:cubicBezTo>
                  <a:cubicBezTo>
                    <a:pt x="196" y="141"/>
                    <a:pt x="196" y="141"/>
                    <a:pt x="196" y="141"/>
                  </a:cubicBezTo>
                  <a:cubicBezTo>
                    <a:pt x="197" y="141"/>
                    <a:pt x="197" y="140"/>
                    <a:pt x="197" y="140"/>
                  </a:cubicBezTo>
                  <a:cubicBezTo>
                    <a:pt x="197" y="133"/>
                    <a:pt x="197" y="133"/>
                    <a:pt x="197" y="133"/>
                  </a:cubicBezTo>
                  <a:cubicBezTo>
                    <a:pt x="197" y="131"/>
                    <a:pt x="198" y="130"/>
                    <a:pt x="200" y="132"/>
                  </a:cubicBezTo>
                  <a:lnTo>
                    <a:pt x="217" y="149"/>
                  </a:lnTo>
                  <a:close/>
                  <a:moveTo>
                    <a:pt x="150" y="150"/>
                  </a:moveTo>
                  <a:cubicBezTo>
                    <a:pt x="150" y="150"/>
                    <a:pt x="150" y="150"/>
                    <a:pt x="150" y="150"/>
                  </a:cubicBezTo>
                  <a:cubicBezTo>
                    <a:pt x="150" y="150"/>
                    <a:pt x="150" y="150"/>
                    <a:pt x="150" y="150"/>
                  </a:cubicBezTo>
                  <a:cubicBezTo>
                    <a:pt x="150" y="150"/>
                    <a:pt x="150" y="150"/>
                    <a:pt x="150" y="150"/>
                  </a:cubicBezTo>
                  <a:close/>
                  <a:moveTo>
                    <a:pt x="0" y="183"/>
                  </a:moveTo>
                  <a:cubicBezTo>
                    <a:pt x="75" y="183"/>
                    <a:pt x="75" y="183"/>
                    <a:pt x="75" y="183"/>
                  </a:cubicBezTo>
                  <a:cubicBezTo>
                    <a:pt x="37" y="118"/>
                    <a:pt x="37" y="118"/>
                    <a:pt x="37" y="118"/>
                  </a:cubicBezTo>
                  <a:lnTo>
                    <a:pt x="0" y="183"/>
                  </a:lnTo>
                  <a:close/>
                  <a:moveTo>
                    <a:pt x="281" y="183"/>
                  </a:moveTo>
                  <a:cubicBezTo>
                    <a:pt x="300" y="150"/>
                    <a:pt x="300" y="150"/>
                    <a:pt x="300" y="150"/>
                  </a:cubicBezTo>
                  <a:cubicBezTo>
                    <a:pt x="281" y="118"/>
                    <a:pt x="281" y="118"/>
                    <a:pt x="281" y="118"/>
                  </a:cubicBezTo>
                  <a:cubicBezTo>
                    <a:pt x="244" y="118"/>
                    <a:pt x="244" y="118"/>
                    <a:pt x="244" y="118"/>
                  </a:cubicBezTo>
                  <a:cubicBezTo>
                    <a:pt x="225" y="150"/>
                    <a:pt x="225" y="150"/>
                    <a:pt x="225" y="150"/>
                  </a:cubicBezTo>
                  <a:cubicBezTo>
                    <a:pt x="244" y="183"/>
                    <a:pt x="244" y="183"/>
                    <a:pt x="244" y="183"/>
                  </a:cubicBezTo>
                  <a:lnTo>
                    <a:pt x="281" y="183"/>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5" tIns="146284" rIns="182855" bIns="146284" numCol="1" spcCol="0" rtlCol="0" fromWordArt="0" anchor="t" anchorCtr="0" forceAA="0" compatLnSpc="1">
              <a:prstTxWarp prst="textNoShape">
                <a:avLst/>
              </a:prstTxWarp>
              <a:noAutofit/>
            </a:bodyPr>
            <a:lstStyle/>
            <a:p>
              <a:pPr algn="ctr" defTabSz="932445" fontAlgn="base">
                <a:lnSpc>
                  <a:spcPct val="90000"/>
                </a:lnSpc>
                <a:spcBef>
                  <a:spcPct val="0"/>
                </a:spcBef>
                <a:spcAft>
                  <a:spcPct val="0"/>
                </a:spcAft>
              </a:pPr>
              <a:endParaRPr lang="en-US" sz="2401" dirty="0">
                <a:gradFill>
                  <a:gsLst>
                    <a:gs pos="0">
                      <a:srgbClr val="FFFFFF"/>
                    </a:gs>
                    <a:gs pos="100000">
                      <a:srgbClr val="FFFFFF"/>
                    </a:gs>
                  </a:gsLst>
                  <a:lin ang="5400000" scaled="0"/>
                </a:gradFill>
                <a:ea typeface="Segoe UI" pitchFamily="34" charset="0"/>
                <a:cs typeface="Segoe UI" pitchFamily="34" charset="0"/>
              </a:endParaRPr>
            </a:p>
          </p:txBody>
        </p:sp>
      </p:grpSp>
      <p:cxnSp>
        <p:nvCxnSpPr>
          <p:cNvPr id="90" name="Straight Connector 89"/>
          <p:cNvCxnSpPr/>
          <p:nvPr/>
        </p:nvCxnSpPr>
        <p:spPr>
          <a:xfrm>
            <a:off x="8910580" y="1658217"/>
            <a:ext cx="0" cy="5007177"/>
          </a:xfrm>
          <a:prstGeom prst="line">
            <a:avLst/>
          </a:prstGeom>
          <a:ln w="3175" cmpd="sng">
            <a:prstDash val="soli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131606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1"/>
            <a:ext cx="11887200" cy="5016282"/>
          </a:xfrm>
        </p:spPr>
        <p:txBody>
          <a:bodyPr/>
          <a:lstStyle/>
          <a:p>
            <a:endParaRPr lang="en-US" dirty="0"/>
          </a:p>
          <a:p>
            <a:r>
              <a:rPr lang="en-US" dirty="0"/>
              <a:t>Working with data too big to fit into memory</a:t>
            </a:r>
          </a:p>
          <a:p>
            <a:endParaRPr lang="en-US" dirty="0"/>
          </a:p>
          <a:p>
            <a:r>
              <a:rPr lang="en-US" dirty="0"/>
              <a:t>Building models that take too long to run</a:t>
            </a:r>
          </a:p>
          <a:p>
            <a:endParaRPr lang="en-US" dirty="0"/>
          </a:p>
          <a:p>
            <a:r>
              <a:rPr lang="en-US" dirty="0"/>
              <a:t>Working with clusters and distributed file systems</a:t>
            </a:r>
          </a:p>
          <a:p>
            <a:endParaRPr lang="en-US" dirty="0"/>
          </a:p>
          <a:p>
            <a:endParaRPr lang="en-US" dirty="0"/>
          </a:p>
        </p:txBody>
      </p:sp>
      <p:sp>
        <p:nvSpPr>
          <p:cNvPr id="3" name="Title 2"/>
          <p:cNvSpPr>
            <a:spLocks noGrp="1"/>
          </p:cNvSpPr>
          <p:nvPr>
            <p:ph type="title"/>
          </p:nvPr>
        </p:nvSpPr>
        <p:spPr/>
        <p:txBody>
          <a:bodyPr/>
          <a:lstStyle/>
          <a:p>
            <a:r>
              <a:rPr lang="en-US" dirty="0"/>
              <a:t>Summary: use MRS when…</a:t>
            </a:r>
          </a:p>
        </p:txBody>
      </p:sp>
    </p:spTree>
    <p:extLst>
      <p:ext uri="{BB962C8B-B14F-4D97-AF65-F5344CB8AC3E}">
        <p14:creationId xmlns:p14="http://schemas.microsoft.com/office/powerpoint/2010/main" val="32443912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There are several R Clients</a:t>
            </a:r>
          </a:p>
        </p:txBody>
      </p:sp>
      <p:pic>
        <p:nvPicPr>
          <p:cNvPr id="4" name="Picture 3"/>
          <p:cNvPicPr>
            <a:picLocks noChangeAspect="1"/>
          </p:cNvPicPr>
          <p:nvPr/>
        </p:nvPicPr>
        <p:blipFill>
          <a:blip r:embed="rId3"/>
          <a:stretch>
            <a:fillRect/>
          </a:stretch>
        </p:blipFill>
        <p:spPr>
          <a:xfrm>
            <a:off x="1072447" y="1130362"/>
            <a:ext cx="4425244" cy="2638653"/>
          </a:xfrm>
          <a:prstGeom prst="rect">
            <a:avLst/>
          </a:prstGeom>
          <a:ln>
            <a:solidFill>
              <a:schemeClr val="tx2"/>
            </a:solidFill>
          </a:ln>
        </p:spPr>
      </p:pic>
      <p:pic>
        <p:nvPicPr>
          <p:cNvPr id="5" name="Picture 4"/>
          <p:cNvPicPr>
            <a:picLocks/>
          </p:cNvPicPr>
          <p:nvPr/>
        </p:nvPicPr>
        <p:blipFill>
          <a:blip r:embed="rId4"/>
          <a:stretch>
            <a:fillRect/>
          </a:stretch>
        </p:blipFill>
        <p:spPr>
          <a:xfrm>
            <a:off x="7150558" y="1126399"/>
            <a:ext cx="4425696" cy="2642616"/>
          </a:xfrm>
          <a:prstGeom prst="rect">
            <a:avLst/>
          </a:prstGeom>
          <a:ln>
            <a:solidFill>
              <a:schemeClr val="tx2"/>
            </a:solidFill>
          </a:ln>
        </p:spPr>
      </p:pic>
      <p:pic>
        <p:nvPicPr>
          <p:cNvPr id="6" name="Picture 5"/>
          <p:cNvPicPr>
            <a:picLocks/>
          </p:cNvPicPr>
          <p:nvPr/>
        </p:nvPicPr>
        <p:blipFill>
          <a:blip r:embed="rId5"/>
          <a:stretch>
            <a:fillRect/>
          </a:stretch>
        </p:blipFill>
        <p:spPr>
          <a:xfrm>
            <a:off x="4006573" y="4240992"/>
            <a:ext cx="4425696" cy="2642616"/>
          </a:xfrm>
          <a:prstGeom prst="rect">
            <a:avLst/>
          </a:prstGeom>
          <a:ln>
            <a:solidFill>
              <a:schemeClr val="tx2"/>
            </a:solidFill>
          </a:ln>
        </p:spPr>
      </p:pic>
      <p:sp>
        <p:nvSpPr>
          <p:cNvPr id="7" name="TextBox 6"/>
          <p:cNvSpPr txBox="1"/>
          <p:nvPr/>
        </p:nvSpPr>
        <p:spPr>
          <a:xfrm>
            <a:off x="1553752" y="3653181"/>
            <a:ext cx="3612445"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Microsoft R Client (VS)</a:t>
            </a:r>
          </a:p>
        </p:txBody>
      </p:sp>
      <p:sp>
        <p:nvSpPr>
          <p:cNvPr id="8" name="TextBox 7"/>
          <p:cNvSpPr txBox="1"/>
          <p:nvPr/>
        </p:nvSpPr>
        <p:spPr>
          <a:xfrm>
            <a:off x="8040747" y="3653181"/>
            <a:ext cx="2920764"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dirty="0" err="1">
                <a:gradFill>
                  <a:gsLst>
                    <a:gs pos="2917">
                      <a:schemeClr val="tx1"/>
                    </a:gs>
                    <a:gs pos="30000">
                      <a:schemeClr val="tx1"/>
                    </a:gs>
                  </a:gsLst>
                  <a:lin ang="5400000" scaled="0"/>
                </a:gradFill>
              </a:rPr>
              <a:t>Jupyter</a:t>
            </a:r>
            <a:r>
              <a:rPr lang="en-US" sz="2400" dirty="0">
                <a:gradFill>
                  <a:gsLst>
                    <a:gs pos="2917">
                      <a:schemeClr val="tx1"/>
                    </a:gs>
                    <a:gs pos="30000">
                      <a:schemeClr val="tx1"/>
                    </a:gs>
                  </a:gsLst>
                  <a:lin ang="5400000" scaled="0"/>
                </a:gradFill>
              </a:rPr>
              <a:t> Notebooks</a:t>
            </a:r>
          </a:p>
        </p:txBody>
      </p:sp>
      <p:sp>
        <p:nvSpPr>
          <p:cNvPr id="9" name="TextBox 8"/>
          <p:cNvSpPr txBox="1"/>
          <p:nvPr/>
        </p:nvSpPr>
        <p:spPr>
          <a:xfrm>
            <a:off x="2460981" y="6000645"/>
            <a:ext cx="1648176"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dirty="0">
                <a:gradFill>
                  <a:gsLst>
                    <a:gs pos="2917">
                      <a:schemeClr val="tx1"/>
                    </a:gs>
                    <a:gs pos="30000">
                      <a:schemeClr val="tx1"/>
                    </a:gs>
                  </a:gsLst>
                  <a:lin ang="5400000" scaled="0"/>
                </a:gradFill>
              </a:rPr>
              <a:t>R Studio</a:t>
            </a:r>
          </a:p>
        </p:txBody>
      </p:sp>
    </p:spTree>
    <p:extLst>
      <p:ext uri="{BB962C8B-B14F-4D97-AF65-F5344CB8AC3E}">
        <p14:creationId xmlns:p14="http://schemas.microsoft.com/office/powerpoint/2010/main" val="378464825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hlinkClick r:id="rId2"/>
          </p:cNvPr>
          <p:cNvSpPr>
            <a:spLocks noChangeArrowheads="1"/>
          </p:cNvSpPr>
          <p:nvPr/>
        </p:nvSpPr>
        <p:spPr bwMode="auto">
          <a:xfrm>
            <a:off x="1372897" y="916124"/>
            <a:ext cx="7847469" cy="2708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effectLst/>
                <a:latin typeface="Arial" panose="020B0604020202020204" pitchFamily="34" charset="0"/>
              </a:rPr>
              <a:t>Day One Modules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effectLst/>
                <a:latin typeface="Arial" panose="020B0604020202020204" pitchFamily="34" charset="0"/>
              </a:rPr>
              <a:t>The Microsoft R Data Stack</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effectLst/>
                <a:latin typeface="Arial" panose="020B0604020202020204" pitchFamily="34" charset="0"/>
              </a:rPr>
              <a:t>The Core Principles of 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effectLst/>
                <a:latin typeface="Arial" panose="020B0604020202020204" pitchFamily="34" charset="0"/>
              </a:rPr>
              <a:t>Functional Programming in 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a:ln>
                  <a:noFill/>
                </a:ln>
                <a:effectLst/>
                <a:latin typeface="Arial" panose="020B0604020202020204" pitchFamily="34" charset="0"/>
              </a:rPr>
              <a:t>Deep-dive into the </a:t>
            </a:r>
            <a:r>
              <a:rPr kumimoji="0" lang="en-US" altLang="en-US" sz="2400" i="0" u="none" strike="noStrike" cap="none" normalizeH="0" baseline="0" dirty="0" err="1">
                <a:ln>
                  <a:noFill/>
                </a:ln>
                <a:effectLst/>
                <a:latin typeface="Arial Unicode MS"/>
                <a:cs typeface="Courier New" panose="02070309020205020404" pitchFamily="49" charset="0"/>
              </a:rPr>
              <a:t>dplyr</a:t>
            </a:r>
            <a:r>
              <a:rPr kumimoji="0" lang="en-US" altLang="en-US" sz="2400" i="0" u="none" strike="noStrike" cap="none" normalizeH="0" baseline="0" dirty="0">
                <a:ln>
                  <a:noFill/>
                </a:ln>
                <a:effectLst/>
              </a:rPr>
              <a:t> package for data manipulation</a:t>
            </a:r>
          </a:p>
          <a:p>
            <a:pPr marL="342900" indent="-342900" defTabSz="914400" eaLnBrk="0" fontAlgn="base" hangingPunct="0">
              <a:spcBef>
                <a:spcPct val="0"/>
              </a:spcBef>
              <a:spcAft>
                <a:spcPct val="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The </a:t>
            </a:r>
            <a:r>
              <a:rPr lang="en-US" sz="2400" dirty="0" err="1">
                <a:gradFill>
                  <a:gsLst>
                    <a:gs pos="2917">
                      <a:schemeClr val="tx1"/>
                    </a:gs>
                    <a:gs pos="30000">
                      <a:schemeClr val="tx1"/>
                    </a:gs>
                  </a:gsLst>
                  <a:lin ang="5400000" scaled="0"/>
                </a:gradFill>
                <a:latin typeface="Arial" panose="020B0604020202020204" pitchFamily="34" charset="0"/>
                <a:cs typeface="Arial" panose="020B0604020202020204" pitchFamily="34" charset="0"/>
              </a:rPr>
              <a:t>dplyrXdf</a:t>
            </a: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 Package: using </a:t>
            </a:r>
            <a:r>
              <a:rPr lang="en-US" sz="2400" dirty="0" err="1">
                <a:gradFill>
                  <a:gsLst>
                    <a:gs pos="2917">
                      <a:schemeClr val="tx1"/>
                    </a:gs>
                    <a:gs pos="30000">
                      <a:schemeClr val="tx1"/>
                    </a:gs>
                  </a:gsLst>
                  <a:lin ang="5400000" scaled="0"/>
                </a:gradFill>
                <a:latin typeface="Arial" panose="020B0604020202020204" pitchFamily="34" charset="0"/>
                <a:cs typeface="Arial" panose="020B0604020202020204" pitchFamily="34" charset="0"/>
              </a:rPr>
              <a:t>dplyr</a:t>
            </a: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 syntax with </a:t>
            </a:r>
            <a:r>
              <a:rPr lang="en-US" sz="2400" dirty="0" err="1">
                <a:gradFill>
                  <a:gsLst>
                    <a:gs pos="2917">
                      <a:schemeClr val="tx1"/>
                    </a:gs>
                    <a:gs pos="30000">
                      <a:schemeClr val="tx1"/>
                    </a:gs>
                  </a:gsLst>
                  <a:lin ang="5400000" scaled="0"/>
                </a:gradFill>
                <a:latin typeface="Arial" panose="020B0604020202020204" pitchFamily="34" charset="0"/>
                <a:cs typeface="Arial" panose="020B0604020202020204" pitchFamily="34" charset="0"/>
              </a:rPr>
              <a:t>xdf</a:t>
            </a:r>
            <a:endParaRPr kumimoji="0" lang="en-US" altLang="en-US" sz="2400" i="0" u="none" strike="noStrike" cap="none" normalizeH="0" baseline="0" dirty="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effectLst/>
              <a:latin typeface="Arial" panose="020B0604020202020204" pitchFamily="34" charset="0"/>
            </a:endParaRPr>
          </a:p>
        </p:txBody>
      </p:sp>
      <p:sp>
        <p:nvSpPr>
          <p:cNvPr id="5" name="TextBox 4"/>
          <p:cNvSpPr txBox="1"/>
          <p:nvPr/>
        </p:nvSpPr>
        <p:spPr>
          <a:xfrm>
            <a:off x="1134903" y="3532339"/>
            <a:ext cx="9587376" cy="2785378"/>
          </a:xfrm>
          <a:prstGeom prst="rect">
            <a:avLst/>
          </a:prstGeom>
          <a:noFill/>
        </p:spPr>
        <p:txBody>
          <a:bodyPr wrap="square" lIns="18288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Day Two Modules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Parallel Computing</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Modeling and Scoring with Microsoft R Server</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Azure Portal: provisioning a Data Science Virtual Machine</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HDInsight Insights</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SQL Server and R Services</a:t>
            </a:r>
          </a:p>
        </p:txBody>
      </p:sp>
    </p:spTree>
    <p:extLst>
      <p:ext uri="{BB962C8B-B14F-4D97-AF65-F5344CB8AC3E}">
        <p14:creationId xmlns:p14="http://schemas.microsoft.com/office/powerpoint/2010/main" val="28392613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panose="020B0604020202020204" pitchFamily="34" charset="0"/>
                <a:cs typeface="Arial" panose="020B0604020202020204" pitchFamily="34" charset="0"/>
              </a:rPr>
              <a:t>Quick Poll</a:t>
            </a:r>
          </a:p>
        </p:txBody>
      </p:sp>
      <p:sp>
        <p:nvSpPr>
          <p:cNvPr id="3" name="Text Placeholder 2"/>
          <p:cNvSpPr>
            <a:spLocks noGrp="1"/>
          </p:cNvSpPr>
          <p:nvPr>
            <p:ph type="body" sz="quarter" idx="10"/>
          </p:nvPr>
        </p:nvSpPr>
        <p:spPr>
          <a:xfrm>
            <a:off x="274639" y="1733552"/>
            <a:ext cx="11887200" cy="3447098"/>
          </a:xfrm>
        </p:spPr>
        <p:txBody>
          <a:bodyPr/>
          <a:lstStyle/>
          <a:p>
            <a:r>
              <a:rPr lang="en-US" dirty="0"/>
              <a:t>(1) What is your level of R experience?</a:t>
            </a:r>
          </a:p>
          <a:p>
            <a:r>
              <a:rPr lang="en-US" i="1" dirty="0"/>
              <a:t>Low/Medium/High</a:t>
            </a:r>
          </a:p>
          <a:p>
            <a:endParaRPr lang="en-US" dirty="0"/>
          </a:p>
          <a:p>
            <a:endParaRPr lang="en-US" dirty="0"/>
          </a:p>
          <a:p>
            <a:r>
              <a:rPr lang="en-US" dirty="0"/>
              <a:t>(2) What do you hope to get out of the class?</a:t>
            </a:r>
          </a:p>
        </p:txBody>
      </p:sp>
    </p:spTree>
    <p:extLst>
      <p:ext uri="{BB962C8B-B14F-4D97-AF65-F5344CB8AC3E}">
        <p14:creationId xmlns:p14="http://schemas.microsoft.com/office/powerpoint/2010/main" val="344021602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bwMode="gray">
          <a:xfrm>
            <a:off x="465261" y="600172"/>
            <a:ext cx="5069975" cy="764683"/>
          </a:xfrm>
          <a:prstGeom prst="rect">
            <a:avLst/>
          </a:prstGeom>
          <a:noFill/>
        </p:spPr>
        <p:txBody>
          <a:bodyPr vert="horz" wrap="square" lIns="186521" tIns="99478" rIns="186521" bIns="87043" rtlCol="0" anchor="t" anchorCtr="0">
            <a:spAutoFit/>
          </a:bodyPr>
          <a:lstStyle>
            <a:lvl1pPr algn="l" defTabSz="914400" rtl="0" eaLnBrk="1" latinLnBrk="0" hangingPunct="1">
              <a:lnSpc>
                <a:spcPct val="90000"/>
              </a:lnSpc>
              <a:spcBef>
                <a:spcPct val="0"/>
              </a:spcBef>
              <a:buNone/>
              <a:defRPr sz="2800" b="0" kern="1200" spc="-100" baseline="0">
                <a:gradFill>
                  <a:gsLst>
                    <a:gs pos="24583">
                      <a:srgbClr val="000000"/>
                    </a:gs>
                    <a:gs pos="81000">
                      <a:srgbClr val="000000"/>
                    </a:gs>
                  </a:gsLst>
                  <a:lin ang="5400000" scaled="0"/>
                </a:gradFill>
                <a:latin typeface="Segoe UI Semibold" panose="020B0702040204020203" pitchFamily="34" charset="0"/>
                <a:ea typeface="+mj-ea"/>
                <a:cs typeface="Segoe UI Semibold" panose="020B0702040204020203" pitchFamily="34" charset="0"/>
              </a:defRPr>
            </a:lvl1pPr>
          </a:lstStyle>
          <a:p>
            <a:r>
              <a:rPr lang="en-US" sz="4080" spc="-68" dirty="0">
                <a:solidFill>
                  <a:schemeClr val="tx1">
                    <a:lumMod val="60000"/>
                    <a:lumOff val="40000"/>
                  </a:schemeClr>
                </a:solidFill>
                <a:cs typeface="Segoe UI" panose="020B0502040204020203" pitchFamily="34" charset="0"/>
              </a:rPr>
              <a:t>Meet Dan</a:t>
            </a:r>
          </a:p>
        </p:txBody>
      </p:sp>
      <p:sp>
        <p:nvSpPr>
          <p:cNvPr id="8" name="Rectangle 7"/>
          <p:cNvSpPr/>
          <p:nvPr/>
        </p:nvSpPr>
        <p:spPr>
          <a:xfrm>
            <a:off x="566630" y="1230599"/>
            <a:ext cx="7841231" cy="5737468"/>
          </a:xfrm>
          <a:prstGeom prst="rect">
            <a:avLst/>
          </a:prstGeom>
        </p:spPr>
        <p:txBody>
          <a:bodyPr wrap="square">
            <a:spAutoFit/>
          </a:bodyPr>
          <a:lstStyle/>
          <a:p>
            <a:pPr eaLnBrk="0" fontAlgn="base" hangingPunct="0">
              <a:spcBef>
                <a:spcPct val="0"/>
              </a:spcBef>
              <a:spcAft>
                <a:spcPct val="0"/>
              </a:spcAft>
            </a:pPr>
            <a:r>
              <a:rPr lang="en-US" sz="1834" dirty="0">
                <a:solidFill>
                  <a:schemeClr val="tx1">
                    <a:lumMod val="60000"/>
                    <a:lumOff val="40000"/>
                  </a:schemeClr>
                </a:solidFill>
              </a:rPr>
              <a:t>After completing a 6 year enlistment as a Nuclear Missile Technician aboard submarines in the </a:t>
            </a:r>
            <a:r>
              <a:rPr lang="en-US" sz="1834" b="1" dirty="0">
                <a:solidFill>
                  <a:schemeClr val="tx1">
                    <a:lumMod val="60000"/>
                    <a:lumOff val="40000"/>
                  </a:schemeClr>
                </a:solidFill>
              </a:rPr>
              <a:t>US Navy</a:t>
            </a:r>
            <a:r>
              <a:rPr lang="en-US" sz="1834" dirty="0">
                <a:solidFill>
                  <a:schemeClr val="tx1">
                    <a:lumMod val="60000"/>
                    <a:lumOff val="40000"/>
                  </a:schemeClr>
                </a:solidFill>
              </a:rPr>
              <a:t>, Dan became a </a:t>
            </a:r>
            <a:r>
              <a:rPr lang="en-US" sz="1834" b="1" dirty="0">
                <a:solidFill>
                  <a:schemeClr val="tx1">
                    <a:lumMod val="60000"/>
                    <a:lumOff val="40000"/>
                  </a:schemeClr>
                </a:solidFill>
              </a:rPr>
              <a:t>Learning Scientist </a:t>
            </a:r>
            <a:r>
              <a:rPr lang="en-US" sz="1834" dirty="0">
                <a:solidFill>
                  <a:schemeClr val="tx1">
                    <a:lumMod val="60000"/>
                    <a:lumOff val="40000"/>
                  </a:schemeClr>
                </a:solidFill>
              </a:rPr>
              <a:t>where he develop </a:t>
            </a:r>
            <a:r>
              <a:rPr lang="en-US" sz="1834" b="1" dirty="0" err="1">
                <a:solidFill>
                  <a:schemeClr val="tx1">
                    <a:lumMod val="60000"/>
                    <a:lumOff val="40000"/>
                  </a:schemeClr>
                </a:solidFill>
              </a:rPr>
              <a:t>RescuShell</a:t>
            </a:r>
            <a:r>
              <a:rPr lang="en-US" sz="1834" dirty="0">
                <a:solidFill>
                  <a:schemeClr val="tx1">
                    <a:lumMod val="60000"/>
                    <a:lumOff val="40000"/>
                  </a:schemeClr>
                </a:solidFill>
              </a:rPr>
              <a:t>, the first all-virtual engineering course for a major university. His passion for statistics and computational modeling eventually led him into a career in </a:t>
            </a:r>
            <a:r>
              <a:rPr lang="en-US" sz="1834" b="1" dirty="0">
                <a:solidFill>
                  <a:schemeClr val="tx1">
                    <a:lumMod val="60000"/>
                    <a:lumOff val="40000"/>
                  </a:schemeClr>
                </a:solidFill>
              </a:rPr>
              <a:t>predictive modeling</a:t>
            </a:r>
            <a:r>
              <a:rPr lang="en-US" sz="1834" dirty="0">
                <a:solidFill>
                  <a:schemeClr val="tx1">
                    <a:lumMod val="60000"/>
                    <a:lumOff val="40000"/>
                  </a:schemeClr>
                </a:solidFill>
              </a:rPr>
              <a:t>. Here his first major accomplishment was providing </a:t>
            </a:r>
            <a:r>
              <a:rPr lang="en-US" sz="1834" b="1" dirty="0">
                <a:solidFill>
                  <a:schemeClr val="tx1">
                    <a:lumMod val="60000"/>
                    <a:lumOff val="40000"/>
                  </a:schemeClr>
                </a:solidFill>
              </a:rPr>
              <a:t>statistical evidence </a:t>
            </a:r>
            <a:r>
              <a:rPr lang="en-US" sz="1834" dirty="0">
                <a:solidFill>
                  <a:schemeClr val="tx1">
                    <a:lumMod val="60000"/>
                    <a:lumOff val="40000"/>
                  </a:schemeClr>
                </a:solidFill>
              </a:rPr>
              <a:t>to the federal government regarding the mortgage back security and appraisal fraud cases. Dan’s next major success was at Boeing where he helped them through their spare parts </a:t>
            </a:r>
            <a:r>
              <a:rPr lang="en-US" sz="1834" b="1" dirty="0">
                <a:solidFill>
                  <a:schemeClr val="tx1">
                    <a:lumMod val="60000"/>
                    <a:lumOff val="40000"/>
                  </a:schemeClr>
                </a:solidFill>
              </a:rPr>
              <a:t>pricing transformation</a:t>
            </a:r>
            <a:r>
              <a:rPr lang="en-US" sz="1834" dirty="0">
                <a:solidFill>
                  <a:schemeClr val="tx1">
                    <a:lumMod val="60000"/>
                    <a:lumOff val="40000"/>
                  </a:schemeClr>
                </a:solidFill>
              </a:rPr>
              <a:t>. He was responsible for creating their pricing models</a:t>
            </a:r>
            <a:r>
              <a:rPr lang="en-US" sz="1834" b="1" dirty="0">
                <a:solidFill>
                  <a:schemeClr val="tx1">
                    <a:lumMod val="60000"/>
                    <a:lumOff val="40000"/>
                  </a:schemeClr>
                </a:solidFill>
              </a:rPr>
              <a:t> </a:t>
            </a:r>
            <a:r>
              <a:rPr lang="en-US" sz="1834" dirty="0">
                <a:solidFill>
                  <a:schemeClr val="tx1">
                    <a:lumMod val="60000"/>
                    <a:lumOff val="40000"/>
                  </a:schemeClr>
                </a:solidFill>
              </a:rPr>
              <a:t>and </a:t>
            </a:r>
            <a:r>
              <a:rPr lang="en-US" sz="1834" b="1" dirty="0">
                <a:solidFill>
                  <a:schemeClr val="tx1">
                    <a:lumMod val="60000"/>
                    <a:lumOff val="40000"/>
                  </a:schemeClr>
                </a:solidFill>
              </a:rPr>
              <a:t>optimization algorithms </a:t>
            </a:r>
            <a:r>
              <a:rPr lang="en-US" sz="1834" dirty="0">
                <a:solidFill>
                  <a:schemeClr val="tx1">
                    <a:lumMod val="60000"/>
                    <a:lumOff val="40000"/>
                  </a:schemeClr>
                </a:solidFill>
              </a:rPr>
              <a:t>leading them to a </a:t>
            </a:r>
            <a:r>
              <a:rPr lang="en-US" sz="1834" b="1" dirty="0">
                <a:solidFill>
                  <a:schemeClr val="tx1">
                    <a:lumMod val="60000"/>
                    <a:lumOff val="40000"/>
                  </a:schemeClr>
                </a:solidFill>
              </a:rPr>
              <a:t>market-based pricing </a:t>
            </a:r>
            <a:r>
              <a:rPr lang="en-US" sz="1834" dirty="0">
                <a:solidFill>
                  <a:schemeClr val="tx1">
                    <a:lumMod val="60000"/>
                    <a:lumOff val="40000"/>
                  </a:schemeClr>
                </a:solidFill>
              </a:rPr>
              <a:t>strategy. Now he is a Slalom </a:t>
            </a:r>
            <a:r>
              <a:rPr lang="en-US" sz="1834" b="1" dirty="0">
                <a:solidFill>
                  <a:schemeClr val="tx1">
                    <a:lumMod val="60000"/>
                    <a:lumOff val="40000"/>
                  </a:schemeClr>
                </a:solidFill>
              </a:rPr>
              <a:t>data scientist </a:t>
            </a:r>
            <a:r>
              <a:rPr lang="en-US" sz="1834" dirty="0">
                <a:solidFill>
                  <a:schemeClr val="tx1">
                    <a:lumMod val="60000"/>
                    <a:lumOff val="40000"/>
                  </a:schemeClr>
                </a:solidFill>
              </a:rPr>
              <a:t>where he creates </a:t>
            </a:r>
            <a:r>
              <a:rPr lang="en-US" sz="1834" b="1" dirty="0">
                <a:solidFill>
                  <a:schemeClr val="tx1">
                    <a:lumMod val="60000"/>
                    <a:lumOff val="40000"/>
                  </a:schemeClr>
                </a:solidFill>
              </a:rPr>
              <a:t>forecasting</a:t>
            </a:r>
            <a:r>
              <a:rPr lang="en-US" sz="1834" dirty="0">
                <a:solidFill>
                  <a:schemeClr val="tx1">
                    <a:lumMod val="60000"/>
                    <a:lumOff val="40000"/>
                  </a:schemeClr>
                </a:solidFill>
              </a:rPr>
              <a:t> models for Microsoft’s Azure platform and conducts national training on </a:t>
            </a:r>
            <a:r>
              <a:rPr lang="en-US" sz="1834" b="1" dirty="0">
                <a:solidFill>
                  <a:schemeClr val="tx1">
                    <a:lumMod val="60000"/>
                    <a:lumOff val="40000"/>
                  </a:schemeClr>
                </a:solidFill>
              </a:rPr>
              <a:t>Machine Learning </a:t>
            </a:r>
            <a:r>
              <a:rPr lang="en-US" sz="1834" dirty="0">
                <a:solidFill>
                  <a:schemeClr val="tx1">
                    <a:lumMod val="60000"/>
                    <a:lumOff val="40000"/>
                  </a:schemeClr>
                </a:solidFill>
              </a:rPr>
              <a:t>and </a:t>
            </a:r>
            <a:r>
              <a:rPr lang="en-US" sz="1834" b="1" dirty="0">
                <a:solidFill>
                  <a:schemeClr val="tx1">
                    <a:lumMod val="60000"/>
                    <a:lumOff val="40000"/>
                  </a:schemeClr>
                </a:solidFill>
              </a:rPr>
              <a:t>R programming</a:t>
            </a:r>
            <a:r>
              <a:rPr lang="en-US" sz="1834" dirty="0">
                <a:solidFill>
                  <a:schemeClr val="tx1">
                    <a:lumMod val="60000"/>
                    <a:lumOff val="40000"/>
                  </a:schemeClr>
                </a:solidFill>
              </a:rPr>
              <a:t>. </a:t>
            </a:r>
          </a:p>
          <a:p>
            <a:pPr eaLnBrk="0" fontAlgn="base" hangingPunct="0">
              <a:spcBef>
                <a:spcPct val="0"/>
              </a:spcBef>
              <a:spcAft>
                <a:spcPct val="0"/>
              </a:spcAft>
            </a:pPr>
            <a:endParaRPr lang="en-US" sz="1834" dirty="0">
              <a:solidFill>
                <a:schemeClr val="tx1">
                  <a:lumMod val="60000"/>
                  <a:lumOff val="40000"/>
                </a:schemeClr>
              </a:solidFill>
            </a:endParaRPr>
          </a:p>
          <a:p>
            <a:pPr eaLnBrk="0" fontAlgn="base" hangingPunct="0">
              <a:spcBef>
                <a:spcPct val="0"/>
              </a:spcBef>
              <a:spcAft>
                <a:spcPct val="0"/>
              </a:spcAft>
            </a:pPr>
            <a:r>
              <a:rPr lang="en-US" sz="1834" dirty="0">
                <a:solidFill>
                  <a:schemeClr val="tx1">
                    <a:lumMod val="60000"/>
                    <a:lumOff val="40000"/>
                  </a:schemeClr>
                </a:solidFill>
              </a:rPr>
              <a:t>Dan is an expert in R programming and his career interests include </a:t>
            </a:r>
            <a:r>
              <a:rPr lang="en-US" sz="1834" b="1" dirty="0">
                <a:solidFill>
                  <a:schemeClr val="tx1">
                    <a:lumMod val="60000"/>
                    <a:lumOff val="40000"/>
                  </a:schemeClr>
                </a:solidFill>
              </a:rPr>
              <a:t>p</a:t>
            </a:r>
            <a:r>
              <a:rPr lang="en-US" sz="1834" dirty="0">
                <a:solidFill>
                  <a:schemeClr val="tx1">
                    <a:lumMod val="60000"/>
                    <a:lumOff val="40000"/>
                  </a:schemeClr>
                </a:solidFill>
              </a:rPr>
              <a:t>redictive modeling, distributed computation, and other highly analytical areas with problem-solving and consulting functionalities in nature.</a:t>
            </a:r>
            <a:br>
              <a:rPr lang="en-US" sz="1834" dirty="0">
                <a:solidFill>
                  <a:schemeClr val="tx1">
                    <a:lumMod val="60000"/>
                    <a:lumOff val="40000"/>
                  </a:schemeClr>
                </a:solidFill>
              </a:rPr>
            </a:br>
            <a:br>
              <a:rPr lang="en-US" sz="1834" dirty="0">
                <a:solidFill>
                  <a:schemeClr val="tx1">
                    <a:lumMod val="60000"/>
                    <a:lumOff val="40000"/>
                  </a:schemeClr>
                </a:solidFill>
              </a:rPr>
            </a:br>
            <a:r>
              <a:rPr lang="en-US" sz="1834" dirty="0">
                <a:solidFill>
                  <a:schemeClr val="tx1">
                    <a:lumMod val="60000"/>
                    <a:lumOff val="40000"/>
                  </a:schemeClr>
                </a:solidFill>
              </a:rPr>
              <a:t>M.S., </a:t>
            </a:r>
            <a:r>
              <a:rPr lang="en-US" sz="1834" b="1" dirty="0">
                <a:solidFill>
                  <a:schemeClr val="tx1">
                    <a:lumMod val="60000"/>
                    <a:lumOff val="40000"/>
                  </a:schemeClr>
                </a:solidFill>
              </a:rPr>
              <a:t>Education Psychology, </a:t>
            </a:r>
            <a:r>
              <a:rPr lang="en-US" sz="1834" dirty="0">
                <a:solidFill>
                  <a:schemeClr val="tx1">
                    <a:lumMod val="60000"/>
                    <a:lumOff val="40000"/>
                  </a:schemeClr>
                </a:solidFill>
              </a:rPr>
              <a:t>University of Wisconsin-Madison</a:t>
            </a:r>
            <a:br>
              <a:rPr lang="en-US" sz="1834" dirty="0">
                <a:solidFill>
                  <a:schemeClr val="tx1">
                    <a:lumMod val="60000"/>
                    <a:lumOff val="40000"/>
                  </a:schemeClr>
                </a:solidFill>
              </a:rPr>
            </a:br>
            <a:r>
              <a:rPr lang="en-US" sz="1834" dirty="0">
                <a:solidFill>
                  <a:schemeClr val="tx1">
                    <a:lumMod val="60000"/>
                    <a:lumOff val="40000"/>
                  </a:schemeClr>
                </a:solidFill>
              </a:rPr>
              <a:t>B.S., </a:t>
            </a:r>
            <a:r>
              <a:rPr lang="en-US" sz="1834" b="1" dirty="0">
                <a:solidFill>
                  <a:schemeClr val="tx1">
                    <a:lumMod val="60000"/>
                    <a:lumOff val="40000"/>
                  </a:schemeClr>
                </a:solidFill>
              </a:rPr>
              <a:t>Psychology (Neuroscience), </a:t>
            </a:r>
            <a:r>
              <a:rPr lang="en-US" sz="1834" dirty="0">
                <a:solidFill>
                  <a:schemeClr val="tx1">
                    <a:lumMod val="60000"/>
                    <a:lumOff val="40000"/>
                  </a:schemeClr>
                </a:solidFill>
              </a:rPr>
              <a:t>University of Washington</a:t>
            </a:r>
            <a:endParaRPr lang="en-US" altLang="en-US" sz="1834" dirty="0">
              <a:solidFill>
                <a:schemeClr val="tx1">
                  <a:lumMod val="60000"/>
                  <a:lumOff val="40000"/>
                </a:schemeClr>
              </a:solidFill>
            </a:endParaRPr>
          </a:p>
        </p:txBody>
      </p:sp>
      <p:grpSp>
        <p:nvGrpSpPr>
          <p:cNvPr id="9" name="Group 8"/>
          <p:cNvGrpSpPr/>
          <p:nvPr/>
        </p:nvGrpSpPr>
        <p:grpSpPr>
          <a:xfrm>
            <a:off x="8682960" y="2143845"/>
            <a:ext cx="3211926" cy="2935301"/>
            <a:chOff x="8652223" y="2136161"/>
            <a:chExt cx="3211926" cy="2935301"/>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17" t="-562"/>
            <a:stretch/>
          </p:blipFill>
          <p:spPr>
            <a:xfrm>
              <a:off x="8759798" y="2243738"/>
              <a:ext cx="3044447" cy="2750884"/>
            </a:xfrm>
            <a:prstGeom prst="rect">
              <a:avLst/>
            </a:prstGeom>
          </p:spPr>
        </p:pic>
        <p:sp>
          <p:nvSpPr>
            <p:cNvPr id="7" name="Rectangle: Rounded Corners 6"/>
            <p:cNvSpPr/>
            <p:nvPr/>
          </p:nvSpPr>
          <p:spPr bwMode="auto">
            <a:xfrm>
              <a:off x="8652223" y="2136161"/>
              <a:ext cx="3211926" cy="2935301"/>
            </a:xfrm>
            <a:prstGeom prst="roundRect">
              <a:avLst/>
            </a:prstGeom>
            <a:noFill/>
            <a:ln w="25400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062279591"/>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p:cNvSpPr>
            <a:spLocks noChangeAspect="1"/>
          </p:cNvSpPr>
          <p:nvPr/>
        </p:nvSpPr>
        <p:spPr bwMode="auto">
          <a:xfrm>
            <a:off x="-1634918" y="444781"/>
            <a:ext cx="6196152" cy="6196152"/>
          </a:xfrm>
          <a:prstGeom prst="ellipse">
            <a:avLst/>
          </a:prstGeom>
          <a:noFill/>
          <a:ln w="28575" cap="flat" cmpd="sng" algn="ctr">
            <a:solidFill>
              <a:schemeClr val="accent2"/>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6602" kern="0" dirty="0">
                <a:latin typeface="+mj-lt"/>
                <a:ea typeface="Segoe UI" pitchFamily="34" charset="0"/>
                <a:cs typeface="Segoe UI" pitchFamily="34" charset="0"/>
              </a:rPr>
              <a:t>What is</a:t>
            </a:r>
            <a:br>
              <a:rPr lang="en-US" sz="6602" kern="0" dirty="0">
                <a:latin typeface="+mj-lt"/>
                <a:ea typeface="Segoe UI" pitchFamily="34" charset="0"/>
                <a:cs typeface="Segoe UI" pitchFamily="34" charset="0"/>
              </a:rPr>
            </a:br>
            <a:endParaRPr lang="en-US" sz="6602" kern="0" dirty="0">
              <a:latin typeface="+mj-lt"/>
              <a:ea typeface="Segoe UI" pitchFamily="34" charset="0"/>
              <a:cs typeface="Segoe UI" pitchFamily="34" charset="0"/>
            </a:endParaRPr>
          </a:p>
        </p:txBody>
      </p:sp>
      <p:sp>
        <p:nvSpPr>
          <p:cNvPr id="80" name="Title 1"/>
          <p:cNvSpPr txBox="1">
            <a:spLocks/>
          </p:cNvSpPr>
          <p:nvPr/>
        </p:nvSpPr>
        <p:spPr>
          <a:xfrm>
            <a:off x="236540" y="295277"/>
            <a:ext cx="2955839" cy="1665121"/>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endParaRPr lang="en-US" sz="4800" dirty="0">
              <a:solidFill>
                <a:schemeClr val="tx1"/>
              </a:solidFill>
            </a:endParaRPr>
          </a:p>
        </p:txBody>
      </p:sp>
      <p:grpSp>
        <p:nvGrpSpPr>
          <p:cNvPr id="4" name="Group 3"/>
          <p:cNvGrpSpPr/>
          <p:nvPr/>
        </p:nvGrpSpPr>
        <p:grpSpPr>
          <a:xfrm>
            <a:off x="3709719" y="2575277"/>
            <a:ext cx="9344862" cy="1518163"/>
            <a:chOff x="3709719" y="2575277"/>
            <a:chExt cx="9344862" cy="1518163"/>
          </a:xfrm>
        </p:grpSpPr>
        <p:sp>
          <p:nvSpPr>
            <p:cNvPr id="112" name="Rectangle 111"/>
            <p:cNvSpPr/>
            <p:nvPr/>
          </p:nvSpPr>
          <p:spPr bwMode="auto">
            <a:xfrm>
              <a:off x="5209039" y="2599172"/>
              <a:ext cx="7845542" cy="439851"/>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2.5+M users </a:t>
              </a:r>
            </a:p>
          </p:txBody>
        </p:sp>
        <p:sp>
          <p:nvSpPr>
            <p:cNvPr id="113" name="Rectangle 112"/>
            <p:cNvSpPr/>
            <p:nvPr/>
          </p:nvSpPr>
          <p:spPr bwMode="auto">
            <a:xfrm>
              <a:off x="5209039" y="2961325"/>
              <a:ext cx="7845542" cy="45334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Taught in most universities</a:t>
              </a:r>
              <a:endParaRPr lang="en-US" sz="2040" dirty="0">
                <a:solidFill>
                  <a:schemeClr val="tx1"/>
                </a:solidFill>
                <a:latin typeface="+mj-lt"/>
                <a:ea typeface="Segoe UI" pitchFamily="34" charset="0"/>
                <a:cs typeface="Segoe UI" pitchFamily="34" charset="0"/>
              </a:endParaRPr>
            </a:p>
          </p:txBody>
        </p:sp>
        <p:sp>
          <p:nvSpPr>
            <p:cNvPr id="114" name="Rectangle 113"/>
            <p:cNvSpPr/>
            <p:nvPr/>
          </p:nvSpPr>
          <p:spPr bwMode="auto">
            <a:xfrm>
              <a:off x="5209039" y="3696403"/>
              <a:ext cx="7845542" cy="3970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Thriving user groups worldwide</a:t>
              </a:r>
              <a:endParaRPr lang="en-US" sz="2040" dirty="0">
                <a:solidFill>
                  <a:schemeClr val="tx1"/>
                </a:solidFill>
                <a:latin typeface="+mj-lt"/>
                <a:ea typeface="Segoe UI" pitchFamily="34" charset="0"/>
                <a:cs typeface="Segoe UI" pitchFamily="34" charset="0"/>
              </a:endParaRPr>
            </a:p>
          </p:txBody>
        </p:sp>
        <p:sp>
          <p:nvSpPr>
            <p:cNvPr id="117" name="Rectangle 116"/>
            <p:cNvSpPr/>
            <p:nvPr/>
          </p:nvSpPr>
          <p:spPr bwMode="auto">
            <a:xfrm>
              <a:off x="5209039" y="3329798"/>
              <a:ext cx="7845542" cy="3970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New and recent grad’s use it</a:t>
              </a:r>
              <a:endParaRPr lang="en-US" sz="2040" dirty="0">
                <a:solidFill>
                  <a:schemeClr val="tx1"/>
                </a:solidFill>
                <a:latin typeface="+mj-lt"/>
                <a:ea typeface="Segoe UI" pitchFamily="34" charset="0"/>
                <a:cs typeface="Segoe UI" pitchFamily="34" charset="0"/>
              </a:endParaRPr>
            </a:p>
          </p:txBody>
        </p:sp>
        <p:sp>
          <p:nvSpPr>
            <p:cNvPr id="107" name="Oval 106"/>
            <p:cNvSpPr>
              <a:spLocks noChangeAspect="1"/>
            </p:cNvSpPr>
            <p:nvPr/>
          </p:nvSpPr>
          <p:spPr bwMode="auto">
            <a:xfrm>
              <a:off x="3709719" y="2575277"/>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latin typeface="+mj-lt"/>
                  <a:ea typeface="Segoe UI" pitchFamily="34" charset="0"/>
                  <a:cs typeface="Segoe UI" pitchFamily="34" charset="0"/>
                </a:rPr>
                <a:t>Community</a:t>
              </a:r>
            </a:p>
          </p:txBody>
        </p:sp>
      </p:grpSp>
      <p:grpSp>
        <p:nvGrpSpPr>
          <p:cNvPr id="6" name="Group 5"/>
          <p:cNvGrpSpPr/>
          <p:nvPr/>
        </p:nvGrpSpPr>
        <p:grpSpPr>
          <a:xfrm>
            <a:off x="3061911" y="4516103"/>
            <a:ext cx="7174619" cy="1499322"/>
            <a:chOff x="3061911" y="4516103"/>
            <a:chExt cx="7174619" cy="1499322"/>
          </a:xfrm>
        </p:grpSpPr>
        <p:sp>
          <p:nvSpPr>
            <p:cNvPr id="115" name="Rectangle 114"/>
            <p:cNvSpPr/>
            <p:nvPr/>
          </p:nvSpPr>
          <p:spPr bwMode="auto">
            <a:xfrm>
              <a:off x="4561233" y="4703712"/>
              <a:ext cx="4428388" cy="4487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10,000+ free algorithms in CRAN</a:t>
              </a:r>
            </a:p>
          </p:txBody>
        </p:sp>
        <p:sp>
          <p:nvSpPr>
            <p:cNvPr id="116" name="Rectangle 115"/>
            <p:cNvSpPr/>
            <p:nvPr/>
          </p:nvSpPr>
          <p:spPr bwMode="auto">
            <a:xfrm>
              <a:off x="4561232" y="5055069"/>
              <a:ext cx="5675298" cy="45334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Scalable to big data</a:t>
              </a:r>
              <a:endParaRPr lang="en-US" sz="2040" dirty="0">
                <a:solidFill>
                  <a:schemeClr val="tx1"/>
                </a:solidFill>
                <a:latin typeface="+mj-lt"/>
                <a:ea typeface="Segoe UI" pitchFamily="34" charset="0"/>
                <a:cs typeface="Segoe UI" pitchFamily="34" charset="0"/>
              </a:endParaRPr>
            </a:p>
          </p:txBody>
        </p:sp>
        <p:sp>
          <p:nvSpPr>
            <p:cNvPr id="108" name="Oval 107"/>
            <p:cNvSpPr>
              <a:spLocks noChangeAspect="1"/>
            </p:cNvSpPr>
            <p:nvPr/>
          </p:nvSpPr>
          <p:spPr bwMode="auto">
            <a:xfrm>
              <a:off x="3061911" y="4516103"/>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latin typeface="+mj-lt"/>
                  <a:ea typeface="Segoe UI" pitchFamily="34" charset="0"/>
                  <a:cs typeface="Segoe UI" pitchFamily="34" charset="0"/>
                </a:rPr>
                <a:t>Ecosystem</a:t>
              </a:r>
              <a:endParaRPr lang="en-US" sz="6602" kern="0" dirty="0">
                <a:latin typeface="+mj-lt"/>
                <a:ea typeface="Segoe UI" pitchFamily="34" charset="0"/>
                <a:cs typeface="Segoe UI" pitchFamily="34" charset="0"/>
              </a:endParaRPr>
            </a:p>
          </p:txBody>
        </p:sp>
        <p:sp>
          <p:nvSpPr>
            <p:cNvPr id="16" name="Rectangle 15"/>
            <p:cNvSpPr/>
            <p:nvPr/>
          </p:nvSpPr>
          <p:spPr bwMode="auto">
            <a:xfrm>
              <a:off x="4561233" y="5411040"/>
              <a:ext cx="4870866" cy="4487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Rich application &amp; platform integration</a:t>
              </a:r>
            </a:p>
          </p:txBody>
        </p:sp>
      </p:grpSp>
      <p:pic>
        <p:nvPicPr>
          <p:cNvPr id="17" name="Picture 1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85175" y="3443832"/>
            <a:ext cx="1315981" cy="1153678"/>
          </a:xfrm>
          <a:prstGeom prst="rect">
            <a:avLst/>
          </a:prstGeom>
        </p:spPr>
      </p:pic>
      <p:grpSp>
        <p:nvGrpSpPr>
          <p:cNvPr id="3" name="Group 2"/>
          <p:cNvGrpSpPr/>
          <p:nvPr/>
        </p:nvGrpSpPr>
        <p:grpSpPr>
          <a:xfrm>
            <a:off x="2912702" y="623279"/>
            <a:ext cx="9588197" cy="1499322"/>
            <a:chOff x="2912702" y="623279"/>
            <a:chExt cx="9588197" cy="1499322"/>
          </a:xfrm>
        </p:grpSpPr>
        <p:sp>
          <p:nvSpPr>
            <p:cNvPr id="109" name="Rectangle 108"/>
            <p:cNvSpPr/>
            <p:nvPr/>
          </p:nvSpPr>
          <p:spPr bwMode="auto">
            <a:xfrm>
              <a:off x="4412022" y="668290"/>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A statistics programming language</a:t>
              </a:r>
            </a:p>
          </p:txBody>
        </p:sp>
        <p:sp>
          <p:nvSpPr>
            <p:cNvPr id="110" name="Rectangle 109"/>
            <p:cNvSpPr/>
            <p:nvPr/>
          </p:nvSpPr>
          <p:spPr bwMode="auto">
            <a:xfrm>
              <a:off x="4412022" y="1024110"/>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A data visualization tool</a:t>
              </a:r>
            </a:p>
          </p:txBody>
        </p:sp>
        <p:sp>
          <p:nvSpPr>
            <p:cNvPr id="111" name="Rectangle 110"/>
            <p:cNvSpPr/>
            <p:nvPr/>
          </p:nvSpPr>
          <p:spPr bwMode="auto">
            <a:xfrm>
              <a:off x="4412022" y="1379931"/>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Open source</a:t>
              </a:r>
            </a:p>
          </p:txBody>
        </p:sp>
        <p:sp>
          <p:nvSpPr>
            <p:cNvPr id="106" name="Oval 105"/>
            <p:cNvSpPr>
              <a:spLocks noChangeAspect="1"/>
            </p:cNvSpPr>
            <p:nvPr/>
          </p:nvSpPr>
          <p:spPr bwMode="auto">
            <a:xfrm>
              <a:off x="2912702" y="623279"/>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solidFill>
                    <a:srgbClr val="164F7E"/>
                  </a:solidFill>
                  <a:latin typeface="+mj-lt"/>
                  <a:ea typeface="Segoe UI" pitchFamily="34" charset="0"/>
                  <a:cs typeface="Segoe UI" pitchFamily="34" charset="0"/>
                </a:rPr>
                <a:t> </a:t>
              </a:r>
              <a:r>
                <a:rPr lang="en-US" sz="2001" kern="0" dirty="0">
                  <a:latin typeface="+mj-lt"/>
                  <a:ea typeface="Segoe UI" pitchFamily="34" charset="0"/>
                  <a:cs typeface="Segoe UI" pitchFamily="34" charset="0"/>
                </a:rPr>
                <a:t>Language</a:t>
              </a:r>
              <a:r>
                <a:rPr lang="en-US" sz="2001" kern="0" dirty="0">
                  <a:solidFill>
                    <a:srgbClr val="164F7E"/>
                  </a:solidFill>
                  <a:latin typeface="+mj-lt"/>
                  <a:ea typeface="Segoe UI" pitchFamily="34" charset="0"/>
                  <a:cs typeface="Segoe UI" pitchFamily="34" charset="0"/>
                </a:rPr>
                <a:t> </a:t>
              </a:r>
            </a:p>
            <a:p>
              <a:pPr algn="ctr" defTabSz="932266">
                <a:defRPr/>
              </a:pPr>
              <a:r>
                <a:rPr lang="en-US" sz="2001" kern="0" dirty="0">
                  <a:latin typeface="+mj-lt"/>
                  <a:ea typeface="Segoe UI" pitchFamily="34" charset="0"/>
                  <a:cs typeface="Segoe UI" pitchFamily="34" charset="0"/>
                </a:rPr>
                <a:t>Platform</a:t>
              </a:r>
              <a:endParaRPr lang="en-US" sz="6602" kern="0" dirty="0">
                <a:latin typeface="+mj-lt"/>
                <a:ea typeface="Segoe UI" pitchFamily="34" charset="0"/>
                <a:cs typeface="Segoe UI" pitchFamily="34" charset="0"/>
              </a:endParaRPr>
            </a:p>
          </p:txBody>
        </p:sp>
        <p:sp>
          <p:nvSpPr>
            <p:cNvPr id="20" name="Rectangle 19"/>
            <p:cNvSpPr/>
            <p:nvPr/>
          </p:nvSpPr>
          <p:spPr bwMode="auto">
            <a:xfrm>
              <a:off x="4412022" y="1720296"/>
              <a:ext cx="5020077"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Focus on statistics and machine learning</a:t>
              </a:r>
            </a:p>
          </p:txBody>
        </p:sp>
        <p:sp>
          <p:nvSpPr>
            <p:cNvPr id="21" name="Rectangle 20"/>
            <p:cNvSpPr/>
            <p:nvPr/>
          </p:nvSpPr>
          <p:spPr bwMode="auto">
            <a:xfrm>
              <a:off x="9108854" y="673807"/>
              <a:ext cx="2670970"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Single-threaded</a:t>
              </a:r>
            </a:p>
          </p:txBody>
        </p:sp>
        <p:sp>
          <p:nvSpPr>
            <p:cNvPr id="22" name="Rectangle 21"/>
            <p:cNvSpPr/>
            <p:nvPr/>
          </p:nvSpPr>
          <p:spPr bwMode="auto">
            <a:xfrm>
              <a:off x="9108854" y="1003176"/>
              <a:ext cx="3392045"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Data stored in memory</a:t>
              </a:r>
            </a:p>
          </p:txBody>
        </p:sp>
      </p:grpSp>
    </p:spTree>
    <p:extLst>
      <p:ext uri="{BB962C8B-B14F-4D97-AF65-F5344CB8AC3E}">
        <p14:creationId xmlns:p14="http://schemas.microsoft.com/office/powerpoint/2010/main" val="2136395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1+#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3"/>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244428" y="1021976"/>
            <a:ext cx="11965079" cy="5190566"/>
          </a:xfrm>
          <a:prstGeom prst="rect">
            <a:avLst/>
          </a:prstGeom>
        </p:spPr>
      </p:pic>
      <p:sp>
        <p:nvSpPr>
          <p:cNvPr id="4" name="Rectangle 3"/>
          <p:cNvSpPr/>
          <p:nvPr/>
        </p:nvSpPr>
        <p:spPr bwMode="auto">
          <a:xfrm>
            <a:off x="236881" y="1021976"/>
            <a:ext cx="11965079" cy="5190564"/>
          </a:xfrm>
          <a:prstGeom prst="rect">
            <a:avLst/>
          </a:prstGeom>
          <a:solidFill>
            <a:schemeClr val="bg1">
              <a:lumMod val="60000"/>
              <a:lumOff val="40000"/>
              <a:alpha val="2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a:t>CRAN: Comprehensive R Archive Network</a:t>
            </a:r>
          </a:p>
        </p:txBody>
      </p:sp>
      <p:sp>
        <p:nvSpPr>
          <p:cNvPr id="2" name="Rectangle 1"/>
          <p:cNvSpPr/>
          <p:nvPr/>
        </p:nvSpPr>
        <p:spPr>
          <a:xfrm>
            <a:off x="451585" y="6330544"/>
            <a:ext cx="8700030" cy="320537"/>
          </a:xfrm>
          <a:prstGeom prst="rect">
            <a:avLst/>
          </a:prstGeom>
        </p:spPr>
        <p:txBody>
          <a:bodyPr wrap="square">
            <a:spAutoFit/>
          </a:bodyPr>
          <a:lstStyle/>
          <a:p>
            <a:r>
              <a:rPr lang="en-US" sz="1483" dirty="0"/>
              <a:t>In addition to </a:t>
            </a:r>
            <a:r>
              <a:rPr lang="en-US" sz="1483" dirty="0" err="1"/>
              <a:t>CRAN</a:t>
            </a:r>
            <a:r>
              <a:rPr lang="en-US" sz="1483" dirty="0"/>
              <a:t>, Bioconductor, GitHub, others distribute R packages</a:t>
            </a:r>
          </a:p>
        </p:txBody>
      </p:sp>
      <p:pic>
        <p:nvPicPr>
          <p:cNvPr id="3" name="Picture 2"/>
          <p:cNvPicPr>
            <a:picLocks noChangeAspect="1"/>
          </p:cNvPicPr>
          <p:nvPr/>
        </p:nvPicPr>
        <p:blipFill>
          <a:blip r:embed="rId6"/>
          <a:stretch>
            <a:fillRect/>
          </a:stretch>
        </p:blipFill>
        <p:spPr>
          <a:xfrm>
            <a:off x="1050623" y="1388595"/>
            <a:ext cx="1666875" cy="2324100"/>
          </a:xfrm>
          <a:prstGeom prst="rect">
            <a:avLst/>
          </a:prstGeom>
          <a:ln w="38100">
            <a:solidFill>
              <a:srgbClr val="002864"/>
            </a:solidFill>
          </a:ln>
        </p:spPr>
      </p:pic>
      <p:pic>
        <p:nvPicPr>
          <p:cNvPr id="8" name="Picture 7"/>
          <p:cNvPicPr>
            <a:picLocks noChangeAspect="1"/>
          </p:cNvPicPr>
          <p:nvPr/>
        </p:nvPicPr>
        <p:blipFill>
          <a:blip r:embed="rId7"/>
          <a:stretch>
            <a:fillRect/>
          </a:stretch>
        </p:blipFill>
        <p:spPr>
          <a:xfrm>
            <a:off x="3724930" y="3469341"/>
            <a:ext cx="1619250" cy="2038350"/>
          </a:xfrm>
          <a:prstGeom prst="rect">
            <a:avLst/>
          </a:prstGeom>
          <a:ln w="38100">
            <a:solidFill>
              <a:srgbClr val="002864"/>
            </a:solidFill>
          </a:ln>
        </p:spPr>
      </p:pic>
      <p:pic>
        <p:nvPicPr>
          <p:cNvPr id="10" name="Picture 9"/>
          <p:cNvPicPr>
            <a:picLocks noChangeAspect="1"/>
          </p:cNvPicPr>
          <p:nvPr/>
        </p:nvPicPr>
        <p:blipFill>
          <a:blip r:embed="rId8"/>
          <a:stretch>
            <a:fillRect/>
          </a:stretch>
        </p:blipFill>
        <p:spPr>
          <a:xfrm>
            <a:off x="6639590" y="1597958"/>
            <a:ext cx="1647825" cy="2019300"/>
          </a:xfrm>
          <a:prstGeom prst="rect">
            <a:avLst/>
          </a:prstGeom>
          <a:ln w="38100">
            <a:solidFill>
              <a:srgbClr val="002864"/>
            </a:solidFill>
          </a:ln>
        </p:spPr>
      </p:pic>
      <p:pic>
        <p:nvPicPr>
          <p:cNvPr id="11" name="Picture 10"/>
          <p:cNvPicPr>
            <a:picLocks noChangeAspect="1"/>
          </p:cNvPicPr>
          <p:nvPr/>
        </p:nvPicPr>
        <p:blipFill>
          <a:blip r:embed="rId9"/>
          <a:stretch>
            <a:fillRect/>
          </a:stretch>
        </p:blipFill>
        <p:spPr>
          <a:xfrm>
            <a:off x="9501973" y="3388378"/>
            <a:ext cx="1647825" cy="2200275"/>
          </a:xfrm>
          <a:prstGeom prst="rect">
            <a:avLst/>
          </a:prstGeom>
          <a:ln w="38100">
            <a:solidFill>
              <a:srgbClr val="002864"/>
            </a:solidFill>
          </a:ln>
        </p:spPr>
      </p:pic>
    </p:spTree>
    <p:extLst>
      <p:ext uri="{BB962C8B-B14F-4D97-AF65-F5344CB8AC3E}">
        <p14:creationId xmlns:p14="http://schemas.microsoft.com/office/powerpoint/2010/main" val="4247623757"/>
      </p:ext>
    </p:extLst>
  </p:cSld>
  <p:clrMapOvr>
    <a:masterClrMapping/>
  </p:clrMapOvr>
  <p:transition advClick="0">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p:cNvSpPr>
          <p:nvPr/>
        </p:nvSpPr>
        <p:spPr>
          <a:xfrm>
            <a:off x="236541" y="295277"/>
            <a:ext cx="11888787" cy="917575"/>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r>
              <a:rPr lang="en-US" sz="4800" dirty="0">
                <a:solidFill>
                  <a:schemeClr val="tx1"/>
                </a:solidFill>
              </a:rPr>
              <a:t>Challenges posed by open source R</a:t>
            </a:r>
          </a:p>
        </p:txBody>
      </p:sp>
      <p:grpSp>
        <p:nvGrpSpPr>
          <p:cNvPr id="379" name="Group 378"/>
          <p:cNvGrpSpPr/>
          <p:nvPr/>
        </p:nvGrpSpPr>
        <p:grpSpPr>
          <a:xfrm>
            <a:off x="3529762" y="1910167"/>
            <a:ext cx="2468880" cy="2468880"/>
            <a:chOff x="4190125" y="3176906"/>
            <a:chExt cx="2468880" cy="2468880"/>
          </a:xfrm>
        </p:grpSpPr>
        <p:sp>
          <p:nvSpPr>
            <p:cNvPr id="380" name="Oval 379"/>
            <p:cNvSpPr>
              <a:spLocks noChangeAspect="1"/>
            </p:cNvSpPr>
            <p:nvPr/>
          </p:nvSpPr>
          <p:spPr bwMode="auto">
            <a:xfrm>
              <a:off x="4190125" y="3176906"/>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381" name="Group 380"/>
            <p:cNvGrpSpPr/>
            <p:nvPr/>
          </p:nvGrpSpPr>
          <p:grpSpPr>
            <a:xfrm>
              <a:off x="4478468" y="3898602"/>
              <a:ext cx="1910395" cy="1209009"/>
              <a:chOff x="7976464" y="3434164"/>
              <a:chExt cx="1910395" cy="1209009"/>
            </a:xfrm>
          </p:grpSpPr>
          <p:sp>
            <p:nvSpPr>
              <p:cNvPr id="382" name="Freeform 5"/>
              <p:cNvSpPr>
                <a:spLocks/>
              </p:cNvSpPr>
              <p:nvPr/>
            </p:nvSpPr>
            <p:spPr bwMode="auto">
              <a:xfrm>
                <a:off x="8077160" y="3546206"/>
                <a:ext cx="1694820" cy="943142"/>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83" name="Freeform 6"/>
              <p:cNvSpPr>
                <a:spLocks/>
              </p:cNvSpPr>
              <p:nvPr/>
            </p:nvSpPr>
            <p:spPr bwMode="auto">
              <a:xfrm>
                <a:off x="7976464" y="3788729"/>
                <a:ext cx="120552" cy="130480"/>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4" name="Freeform 7"/>
              <p:cNvSpPr>
                <a:spLocks/>
              </p:cNvSpPr>
              <p:nvPr/>
            </p:nvSpPr>
            <p:spPr bwMode="auto">
              <a:xfrm>
                <a:off x="8255861" y="3593009"/>
                <a:ext cx="96442" cy="148917"/>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5" name="Freeform 8"/>
              <p:cNvSpPr>
                <a:spLocks/>
              </p:cNvSpPr>
              <p:nvPr/>
            </p:nvSpPr>
            <p:spPr bwMode="auto">
              <a:xfrm>
                <a:off x="8579224" y="3473875"/>
                <a:ext cx="58149" cy="158845"/>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6" name="Freeform 9"/>
              <p:cNvSpPr>
                <a:spLocks/>
              </p:cNvSpPr>
              <p:nvPr/>
            </p:nvSpPr>
            <p:spPr bwMode="auto">
              <a:xfrm>
                <a:off x="8922443" y="3434164"/>
                <a:ext cx="22692" cy="158845"/>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7" name="Freeform 10"/>
              <p:cNvSpPr>
                <a:spLocks/>
              </p:cNvSpPr>
              <p:nvPr/>
            </p:nvSpPr>
            <p:spPr bwMode="auto">
              <a:xfrm>
                <a:off x="9227369" y="3476712"/>
                <a:ext cx="59567" cy="158845"/>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8" name="Freeform 11"/>
              <p:cNvSpPr>
                <a:spLocks/>
              </p:cNvSpPr>
              <p:nvPr/>
            </p:nvSpPr>
            <p:spPr bwMode="auto">
              <a:xfrm>
                <a:off x="9511020" y="3601519"/>
                <a:ext cx="96442" cy="148917"/>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9" name="Freeform 12"/>
              <p:cNvSpPr>
                <a:spLocks/>
              </p:cNvSpPr>
              <p:nvPr/>
            </p:nvSpPr>
            <p:spPr bwMode="auto">
              <a:xfrm>
                <a:off x="8088506" y="3707888"/>
                <a:ext cx="83677" cy="10353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0" name="Freeform 13"/>
              <p:cNvSpPr>
                <a:spLocks/>
              </p:cNvSpPr>
              <p:nvPr/>
            </p:nvSpPr>
            <p:spPr bwMode="auto">
              <a:xfrm>
                <a:off x="8034613" y="3750436"/>
                <a:ext cx="90769" cy="99278"/>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1" name="Freeform 14"/>
              <p:cNvSpPr>
                <a:spLocks/>
              </p:cNvSpPr>
              <p:nvPr/>
            </p:nvSpPr>
            <p:spPr bwMode="auto">
              <a:xfrm>
                <a:off x="8143819" y="3672431"/>
                <a:ext cx="80841" cy="100696"/>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2" name="Freeform 15"/>
              <p:cNvSpPr>
                <a:spLocks/>
              </p:cNvSpPr>
              <p:nvPr/>
            </p:nvSpPr>
            <p:spPr bwMode="auto">
              <a:xfrm>
                <a:off x="8204804" y="3635557"/>
                <a:ext cx="75168" cy="106369"/>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3" name="Freeform 16"/>
              <p:cNvSpPr>
                <a:spLocks/>
              </p:cNvSpPr>
              <p:nvPr/>
            </p:nvSpPr>
            <p:spPr bwMode="auto">
              <a:xfrm>
                <a:off x="8321101" y="3574572"/>
                <a:ext cx="68076" cy="109206"/>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4" name="Freeform 17"/>
              <p:cNvSpPr>
                <a:spLocks/>
              </p:cNvSpPr>
              <p:nvPr/>
            </p:nvSpPr>
            <p:spPr bwMode="auto">
              <a:xfrm>
                <a:off x="8384923" y="3546206"/>
                <a:ext cx="65240" cy="109206"/>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5" name="Freeform 18"/>
              <p:cNvSpPr>
                <a:spLocks/>
              </p:cNvSpPr>
              <p:nvPr/>
            </p:nvSpPr>
            <p:spPr bwMode="auto">
              <a:xfrm>
                <a:off x="8450163" y="3520678"/>
                <a:ext cx="58149" cy="112042"/>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6" name="Freeform 19"/>
              <p:cNvSpPr>
                <a:spLocks/>
              </p:cNvSpPr>
              <p:nvPr/>
            </p:nvSpPr>
            <p:spPr bwMode="auto">
              <a:xfrm>
                <a:off x="8518239" y="3499404"/>
                <a:ext cx="49639" cy="113461"/>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7" name="Freeform 20"/>
              <p:cNvSpPr>
                <a:spLocks/>
              </p:cNvSpPr>
              <p:nvPr/>
            </p:nvSpPr>
            <p:spPr bwMode="auto">
              <a:xfrm>
                <a:off x="8648719" y="3469620"/>
                <a:ext cx="45384" cy="113461"/>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8" name="Freeform 21"/>
              <p:cNvSpPr>
                <a:spLocks/>
              </p:cNvSpPr>
              <p:nvPr/>
            </p:nvSpPr>
            <p:spPr bwMode="auto">
              <a:xfrm>
                <a:off x="8716795" y="3459693"/>
                <a:ext cx="41130" cy="109206"/>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9" name="Freeform 22"/>
              <p:cNvSpPr>
                <a:spLocks/>
              </p:cNvSpPr>
              <p:nvPr/>
            </p:nvSpPr>
            <p:spPr bwMode="auto">
              <a:xfrm>
                <a:off x="8782035" y="3452601"/>
                <a:ext cx="36875" cy="112042"/>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0" name="Freeform 23"/>
              <p:cNvSpPr>
                <a:spLocks/>
              </p:cNvSpPr>
              <p:nvPr/>
            </p:nvSpPr>
            <p:spPr bwMode="auto">
              <a:xfrm>
                <a:off x="8850112" y="3449765"/>
                <a:ext cx="32620" cy="107788"/>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1" name="Freeform 24"/>
              <p:cNvSpPr>
                <a:spLocks/>
              </p:cNvSpPr>
              <p:nvPr/>
            </p:nvSpPr>
            <p:spPr bwMode="auto">
              <a:xfrm>
                <a:off x="8983428" y="3449765"/>
                <a:ext cx="29783" cy="107788"/>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2" name="Freeform 25"/>
              <p:cNvSpPr>
                <a:spLocks/>
              </p:cNvSpPr>
              <p:nvPr/>
            </p:nvSpPr>
            <p:spPr bwMode="auto">
              <a:xfrm>
                <a:off x="9045831" y="3454020"/>
                <a:ext cx="36875" cy="113461"/>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3" name="Freeform 26"/>
              <p:cNvSpPr>
                <a:spLocks/>
              </p:cNvSpPr>
              <p:nvPr/>
            </p:nvSpPr>
            <p:spPr bwMode="auto">
              <a:xfrm>
                <a:off x="9109653" y="3461111"/>
                <a:ext cx="43966" cy="113461"/>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4" name="Freeform 27"/>
              <p:cNvSpPr>
                <a:spLocks/>
              </p:cNvSpPr>
              <p:nvPr/>
            </p:nvSpPr>
            <p:spPr bwMode="auto">
              <a:xfrm>
                <a:off x="9170638" y="3473875"/>
                <a:ext cx="48221" cy="112042"/>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5" name="Freeform 28"/>
              <p:cNvSpPr>
                <a:spLocks/>
              </p:cNvSpPr>
              <p:nvPr/>
            </p:nvSpPr>
            <p:spPr bwMode="auto">
              <a:xfrm>
                <a:off x="9295445" y="3509332"/>
                <a:ext cx="56730" cy="109206"/>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6" name="Freeform 29"/>
              <p:cNvSpPr>
                <a:spLocks/>
              </p:cNvSpPr>
              <p:nvPr/>
            </p:nvSpPr>
            <p:spPr bwMode="auto">
              <a:xfrm>
                <a:off x="9356430" y="3527769"/>
                <a:ext cx="58149" cy="112042"/>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7" name="Freeform 30"/>
              <p:cNvSpPr>
                <a:spLocks/>
              </p:cNvSpPr>
              <p:nvPr/>
            </p:nvSpPr>
            <p:spPr bwMode="auto">
              <a:xfrm>
                <a:off x="9414579" y="3550461"/>
                <a:ext cx="68076" cy="112042"/>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8" name="Freeform 31"/>
              <p:cNvSpPr>
                <a:spLocks/>
              </p:cNvSpPr>
              <p:nvPr/>
            </p:nvSpPr>
            <p:spPr bwMode="auto">
              <a:xfrm>
                <a:off x="9471309" y="3581663"/>
                <a:ext cx="72331" cy="107788"/>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9" name="Freeform 32"/>
              <p:cNvSpPr>
                <a:spLocks/>
              </p:cNvSpPr>
              <p:nvPr/>
            </p:nvSpPr>
            <p:spPr bwMode="auto">
              <a:xfrm>
                <a:off x="9581933" y="3646903"/>
                <a:ext cx="80841" cy="10353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10" name="Freeform 33"/>
              <p:cNvSpPr>
                <a:spLocks/>
              </p:cNvSpPr>
              <p:nvPr/>
            </p:nvSpPr>
            <p:spPr bwMode="auto">
              <a:xfrm>
                <a:off x="9637245" y="3683778"/>
                <a:ext cx="82259" cy="104951"/>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1" name="Freeform 34"/>
              <p:cNvSpPr>
                <a:spLocks/>
              </p:cNvSpPr>
              <p:nvPr/>
            </p:nvSpPr>
            <p:spPr bwMode="auto">
              <a:xfrm>
                <a:off x="9688303" y="3720652"/>
                <a:ext cx="86514" cy="10353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2" name="Freeform 35"/>
              <p:cNvSpPr>
                <a:spLocks/>
              </p:cNvSpPr>
              <p:nvPr/>
            </p:nvSpPr>
            <p:spPr bwMode="auto">
              <a:xfrm>
                <a:off x="9737942" y="3763200"/>
                <a:ext cx="90769" cy="100696"/>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3" name="Freeform 36"/>
              <p:cNvSpPr>
                <a:spLocks/>
              </p:cNvSpPr>
              <p:nvPr/>
            </p:nvSpPr>
            <p:spPr bwMode="auto">
              <a:xfrm>
                <a:off x="9763470" y="3800075"/>
                <a:ext cx="123389" cy="129062"/>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4" name="Freeform 38"/>
              <p:cNvSpPr>
                <a:spLocks/>
              </p:cNvSpPr>
              <p:nvPr/>
            </p:nvSpPr>
            <p:spPr bwMode="auto">
              <a:xfrm rot="16987329">
                <a:off x="8278948" y="3808528"/>
                <a:ext cx="696365" cy="972925"/>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grpSp>
      <p:grpSp>
        <p:nvGrpSpPr>
          <p:cNvPr id="415" name="Group 414"/>
          <p:cNvGrpSpPr/>
          <p:nvPr/>
        </p:nvGrpSpPr>
        <p:grpSpPr>
          <a:xfrm>
            <a:off x="615561" y="1910167"/>
            <a:ext cx="2468880" cy="2468880"/>
            <a:chOff x="3529762" y="1910167"/>
            <a:chExt cx="2468880" cy="2468880"/>
          </a:xfrm>
        </p:grpSpPr>
        <p:sp>
          <p:nvSpPr>
            <p:cNvPr id="416" name="Oval 415"/>
            <p:cNvSpPr>
              <a:spLocks noChangeAspect="1"/>
            </p:cNvSpPr>
            <p:nvPr/>
          </p:nvSpPr>
          <p:spPr bwMode="auto">
            <a:xfrm>
              <a:off x="3529762"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17" name="Group 416"/>
            <p:cNvGrpSpPr/>
            <p:nvPr/>
          </p:nvGrpSpPr>
          <p:grpSpPr>
            <a:xfrm>
              <a:off x="4234426" y="2613466"/>
              <a:ext cx="1045029" cy="1143000"/>
              <a:chOff x="4234426" y="2613466"/>
              <a:chExt cx="1045029" cy="1143000"/>
            </a:xfrm>
          </p:grpSpPr>
          <p:sp>
            <p:nvSpPr>
              <p:cNvPr id="418" name="Rectangle 417"/>
              <p:cNvSpPr/>
              <p:nvPr/>
            </p:nvSpPr>
            <p:spPr bwMode="auto">
              <a:xfrm>
                <a:off x="4234426" y="2613466"/>
                <a:ext cx="1045029" cy="1143000"/>
              </a:xfrm>
              <a:prstGeom prst="rect">
                <a:avLst/>
              </a:prstGeom>
              <a:solidFill>
                <a:schemeClr val="bg1"/>
              </a:solidFill>
              <a:ln w="381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19" name="Group 418"/>
              <p:cNvGrpSpPr/>
              <p:nvPr/>
            </p:nvGrpSpPr>
            <p:grpSpPr>
              <a:xfrm>
                <a:off x="4275263" y="2665050"/>
                <a:ext cx="955361" cy="1050607"/>
                <a:chOff x="4275263" y="2665050"/>
                <a:chExt cx="955361" cy="1062760"/>
              </a:xfrm>
            </p:grpSpPr>
            <p:sp>
              <p:nvSpPr>
                <p:cNvPr id="420" name="Freeform 87"/>
                <p:cNvSpPr>
                  <a:spLocks noEditPoints="1"/>
                </p:cNvSpPr>
                <p:nvPr/>
              </p:nvSpPr>
              <p:spPr bwMode="auto">
                <a:xfrm>
                  <a:off x="4523410" y="2880360"/>
                  <a:ext cx="481581" cy="621240"/>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lumMod val="20000"/>
                    <a:lumOff val="80000"/>
                  </a:schemeClr>
                </a:solidFill>
                <a:ln w="19050">
                  <a:solidFill>
                    <a:schemeClr val="accent2"/>
                  </a:solidFill>
                </a:ln>
              </p:spPr>
              <p:txBody>
                <a:bodyPr vert="horz" wrap="square" lIns="91440" tIns="45720" rIns="91440" bIns="45720" numCol="1" anchor="t" anchorCtr="0" compatLnSpc="1">
                  <a:prstTxWarp prst="textNoShape">
                    <a:avLst/>
                  </a:prstTxWarp>
                </a:bodyPr>
                <a:lstStyle/>
                <a:p>
                  <a:endParaRPr lang="en-US" sz="1483" dirty="0"/>
                </a:p>
              </p:txBody>
            </p:sp>
            <p:sp>
              <p:nvSpPr>
                <p:cNvPr id="421" name="Right Arrow 420"/>
                <p:cNvSpPr/>
                <p:nvPr/>
              </p:nvSpPr>
              <p:spPr bwMode="auto">
                <a:xfrm>
                  <a:off x="5047986" y="306270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2" name="Right Arrow 421"/>
                <p:cNvSpPr/>
                <p:nvPr/>
              </p:nvSpPr>
              <p:spPr bwMode="auto">
                <a:xfrm rot="5400000">
                  <a:off x="4672881" y="350821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3" name="Right Arrow 422"/>
                <p:cNvSpPr/>
                <p:nvPr/>
              </p:nvSpPr>
              <p:spPr bwMode="auto">
                <a:xfrm rot="10800000">
                  <a:off x="4275263" y="3062708"/>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4" name="Right Arrow 423"/>
                <p:cNvSpPr/>
                <p:nvPr/>
              </p:nvSpPr>
              <p:spPr bwMode="auto">
                <a:xfrm rot="16200000">
                  <a:off x="4672881" y="2628097"/>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25" name="Group 424"/>
          <p:cNvGrpSpPr/>
          <p:nvPr/>
        </p:nvGrpSpPr>
        <p:grpSpPr>
          <a:xfrm>
            <a:off x="9136655" y="1910167"/>
            <a:ext cx="2468880" cy="2468880"/>
            <a:chOff x="9187820" y="1913903"/>
            <a:chExt cx="2468880" cy="2468880"/>
          </a:xfrm>
        </p:grpSpPr>
        <p:grpSp>
          <p:nvGrpSpPr>
            <p:cNvPr id="426" name="Group 425"/>
            <p:cNvGrpSpPr/>
            <p:nvPr/>
          </p:nvGrpSpPr>
          <p:grpSpPr>
            <a:xfrm>
              <a:off x="9187820" y="1913903"/>
              <a:ext cx="2468880" cy="2468880"/>
              <a:chOff x="9193841" y="1891403"/>
              <a:chExt cx="2468880" cy="2468880"/>
            </a:xfrm>
          </p:grpSpPr>
          <p:sp>
            <p:nvSpPr>
              <p:cNvPr id="428" name="Freeform 427"/>
              <p:cNvSpPr>
                <a:spLocks/>
              </p:cNvSpPr>
              <p:nvPr/>
            </p:nvSpPr>
            <p:spPr bwMode="auto">
              <a:xfrm>
                <a:off x="10241450" y="3404985"/>
                <a:ext cx="436236" cy="574251"/>
              </a:xfrm>
              <a:custGeom>
                <a:avLst/>
                <a:gdLst>
                  <a:gd name="connsiteX0" fmla="*/ 97586 w 427721"/>
                  <a:gd name="connsiteY0" fmla="*/ 425633 h 563042"/>
                  <a:gd name="connsiteX1" fmla="*/ 330135 w 427721"/>
                  <a:gd name="connsiteY1" fmla="*/ 425633 h 563042"/>
                  <a:gd name="connsiteX2" fmla="*/ 340202 w 427721"/>
                  <a:gd name="connsiteY2" fmla="*/ 435788 h 563042"/>
                  <a:gd name="connsiteX3" fmla="*/ 330135 w 427721"/>
                  <a:gd name="connsiteY3" fmla="*/ 445943 h 563042"/>
                  <a:gd name="connsiteX4" fmla="*/ 97586 w 427721"/>
                  <a:gd name="connsiteY4" fmla="*/ 445943 h 563042"/>
                  <a:gd name="connsiteX5" fmla="*/ 87519 w 427721"/>
                  <a:gd name="connsiteY5" fmla="*/ 435788 h 563042"/>
                  <a:gd name="connsiteX6" fmla="*/ 97586 w 427721"/>
                  <a:gd name="connsiteY6" fmla="*/ 425633 h 563042"/>
                  <a:gd name="connsiteX7" fmla="*/ 97586 w 427721"/>
                  <a:gd name="connsiteY7" fmla="*/ 377365 h 563042"/>
                  <a:gd name="connsiteX8" fmla="*/ 330135 w 427721"/>
                  <a:gd name="connsiteY8" fmla="*/ 377365 h 563042"/>
                  <a:gd name="connsiteX9" fmla="*/ 340202 w 427721"/>
                  <a:gd name="connsiteY9" fmla="*/ 387388 h 563042"/>
                  <a:gd name="connsiteX10" fmla="*/ 330135 w 427721"/>
                  <a:gd name="connsiteY10" fmla="*/ 397411 h 563042"/>
                  <a:gd name="connsiteX11" fmla="*/ 97586 w 427721"/>
                  <a:gd name="connsiteY11" fmla="*/ 397411 h 563042"/>
                  <a:gd name="connsiteX12" fmla="*/ 87519 w 427721"/>
                  <a:gd name="connsiteY12" fmla="*/ 387388 h 563042"/>
                  <a:gd name="connsiteX13" fmla="*/ 97586 w 427721"/>
                  <a:gd name="connsiteY13" fmla="*/ 377365 h 563042"/>
                  <a:gd name="connsiteX14" fmla="*/ 97586 w 427721"/>
                  <a:gd name="connsiteY14" fmla="*/ 332790 h 563042"/>
                  <a:gd name="connsiteX15" fmla="*/ 330135 w 427721"/>
                  <a:gd name="connsiteY15" fmla="*/ 332790 h 563042"/>
                  <a:gd name="connsiteX16" fmla="*/ 340202 w 427721"/>
                  <a:gd name="connsiteY16" fmla="*/ 342945 h 563042"/>
                  <a:gd name="connsiteX17" fmla="*/ 330135 w 427721"/>
                  <a:gd name="connsiteY17" fmla="*/ 353100 h 563042"/>
                  <a:gd name="connsiteX18" fmla="*/ 97586 w 427721"/>
                  <a:gd name="connsiteY18" fmla="*/ 353100 h 563042"/>
                  <a:gd name="connsiteX19" fmla="*/ 87519 w 427721"/>
                  <a:gd name="connsiteY19" fmla="*/ 342945 h 563042"/>
                  <a:gd name="connsiteX20" fmla="*/ 97586 w 427721"/>
                  <a:gd name="connsiteY20" fmla="*/ 332790 h 563042"/>
                  <a:gd name="connsiteX21" fmla="*/ 97586 w 427721"/>
                  <a:gd name="connsiteY21" fmla="*/ 284258 h 563042"/>
                  <a:gd name="connsiteX22" fmla="*/ 330135 w 427721"/>
                  <a:gd name="connsiteY22" fmla="*/ 284258 h 563042"/>
                  <a:gd name="connsiteX23" fmla="*/ 340202 w 427721"/>
                  <a:gd name="connsiteY23" fmla="*/ 294413 h 563042"/>
                  <a:gd name="connsiteX24" fmla="*/ 330135 w 427721"/>
                  <a:gd name="connsiteY24" fmla="*/ 304568 h 563042"/>
                  <a:gd name="connsiteX25" fmla="*/ 97586 w 427721"/>
                  <a:gd name="connsiteY25" fmla="*/ 304568 h 563042"/>
                  <a:gd name="connsiteX26" fmla="*/ 87519 w 427721"/>
                  <a:gd name="connsiteY26" fmla="*/ 294413 h 563042"/>
                  <a:gd name="connsiteX27" fmla="*/ 97586 w 427721"/>
                  <a:gd name="connsiteY27" fmla="*/ 284258 h 563042"/>
                  <a:gd name="connsiteX28" fmla="*/ 97586 w 427721"/>
                  <a:gd name="connsiteY28" fmla="*/ 239946 h 563042"/>
                  <a:gd name="connsiteX29" fmla="*/ 330135 w 427721"/>
                  <a:gd name="connsiteY29" fmla="*/ 239946 h 563042"/>
                  <a:gd name="connsiteX30" fmla="*/ 340202 w 427721"/>
                  <a:gd name="connsiteY30" fmla="*/ 249969 h 563042"/>
                  <a:gd name="connsiteX31" fmla="*/ 330135 w 427721"/>
                  <a:gd name="connsiteY31" fmla="*/ 259992 h 563042"/>
                  <a:gd name="connsiteX32" fmla="*/ 97586 w 427721"/>
                  <a:gd name="connsiteY32" fmla="*/ 259992 h 563042"/>
                  <a:gd name="connsiteX33" fmla="*/ 87519 w 427721"/>
                  <a:gd name="connsiteY33" fmla="*/ 249969 h 563042"/>
                  <a:gd name="connsiteX34" fmla="*/ 97586 w 427721"/>
                  <a:gd name="connsiteY34" fmla="*/ 239946 h 563042"/>
                  <a:gd name="connsiteX35" fmla="*/ 258923 w 427721"/>
                  <a:gd name="connsiteY35" fmla="*/ 20431 h 563042"/>
                  <a:gd name="connsiteX36" fmla="*/ 257906 w 427721"/>
                  <a:gd name="connsiteY36" fmla="*/ 21447 h 563042"/>
                  <a:gd name="connsiteX37" fmla="*/ 257906 w 427721"/>
                  <a:gd name="connsiteY37" fmla="*/ 168799 h 563042"/>
                  <a:gd name="connsiteX38" fmla="*/ 258923 w 427721"/>
                  <a:gd name="connsiteY38" fmla="*/ 169815 h 563042"/>
                  <a:gd name="connsiteX39" fmla="*/ 406274 w 427721"/>
                  <a:gd name="connsiteY39" fmla="*/ 169815 h 563042"/>
                  <a:gd name="connsiteX40" fmla="*/ 407290 w 427721"/>
                  <a:gd name="connsiteY40" fmla="*/ 168799 h 563042"/>
                  <a:gd name="connsiteX41" fmla="*/ 406782 w 427721"/>
                  <a:gd name="connsiteY41" fmla="*/ 167782 h 563042"/>
                  <a:gd name="connsiteX42" fmla="*/ 406274 w 427721"/>
                  <a:gd name="connsiteY42" fmla="*/ 167274 h 563042"/>
                  <a:gd name="connsiteX43" fmla="*/ 405766 w 427721"/>
                  <a:gd name="connsiteY43" fmla="*/ 166766 h 563042"/>
                  <a:gd name="connsiteX44" fmla="*/ 259939 w 427721"/>
                  <a:gd name="connsiteY44" fmla="*/ 20939 h 563042"/>
                  <a:gd name="connsiteX45" fmla="*/ 258923 w 427721"/>
                  <a:gd name="connsiteY45" fmla="*/ 20431 h 563042"/>
                  <a:gd name="connsiteX46" fmla="*/ 33058 w 427721"/>
                  <a:gd name="connsiteY46" fmla="*/ 20326 h 563042"/>
                  <a:gd name="connsiteX47" fmla="*/ 20343 w 427721"/>
                  <a:gd name="connsiteY47" fmla="*/ 33030 h 563042"/>
                  <a:gd name="connsiteX48" fmla="*/ 20343 w 427721"/>
                  <a:gd name="connsiteY48" fmla="*/ 530012 h 563042"/>
                  <a:gd name="connsiteX49" fmla="*/ 33058 w 427721"/>
                  <a:gd name="connsiteY49" fmla="*/ 542716 h 563042"/>
                  <a:gd name="connsiteX50" fmla="*/ 394663 w 427721"/>
                  <a:gd name="connsiteY50" fmla="*/ 542716 h 563042"/>
                  <a:gd name="connsiteX51" fmla="*/ 407378 w 427721"/>
                  <a:gd name="connsiteY51" fmla="*/ 530012 h 563042"/>
                  <a:gd name="connsiteX52" fmla="*/ 407378 w 427721"/>
                  <a:gd name="connsiteY52" fmla="*/ 198965 h 563042"/>
                  <a:gd name="connsiteX53" fmla="*/ 407378 w 427721"/>
                  <a:gd name="connsiteY53" fmla="*/ 189772 h 563042"/>
                  <a:gd name="connsiteX54" fmla="*/ 406357 w 427721"/>
                  <a:gd name="connsiteY54" fmla="*/ 189980 h 563042"/>
                  <a:gd name="connsiteX55" fmla="*/ 258840 w 427721"/>
                  <a:gd name="connsiteY55" fmla="*/ 189980 h 563042"/>
                  <a:gd name="connsiteX56" fmla="*/ 237476 w 427721"/>
                  <a:gd name="connsiteY56" fmla="*/ 168638 h 563042"/>
                  <a:gd name="connsiteX57" fmla="*/ 237476 w 427721"/>
                  <a:gd name="connsiteY57" fmla="*/ 21275 h 563042"/>
                  <a:gd name="connsiteX58" fmla="*/ 237616 w 427721"/>
                  <a:gd name="connsiteY58" fmla="*/ 20326 h 563042"/>
                  <a:gd name="connsiteX59" fmla="*/ 219122 w 427721"/>
                  <a:gd name="connsiteY59" fmla="*/ 20326 h 563042"/>
                  <a:gd name="connsiteX60" fmla="*/ 33058 w 427721"/>
                  <a:gd name="connsiteY60" fmla="*/ 20326 h 563042"/>
                  <a:gd name="connsiteX61" fmla="*/ 33058 w 427721"/>
                  <a:gd name="connsiteY61" fmla="*/ 0 h 563042"/>
                  <a:gd name="connsiteX62" fmla="*/ 258871 w 427721"/>
                  <a:gd name="connsiteY62" fmla="*/ 0 h 563042"/>
                  <a:gd name="connsiteX63" fmla="*/ 258871 w 427721"/>
                  <a:gd name="connsiteY63" fmla="*/ 253 h 563042"/>
                  <a:gd name="connsiteX64" fmla="*/ 266160 w 427721"/>
                  <a:gd name="connsiteY64" fmla="*/ 1100 h 563042"/>
                  <a:gd name="connsiteX65" fmla="*/ 274100 w 427721"/>
                  <a:gd name="connsiteY65" fmla="*/ 6030 h 563042"/>
                  <a:gd name="connsiteX66" fmla="*/ 419582 w 427721"/>
                  <a:gd name="connsiteY66" fmla="*/ 151361 h 563042"/>
                  <a:gd name="connsiteX67" fmla="*/ 427721 w 427721"/>
                  <a:gd name="connsiteY67" fmla="*/ 168638 h 563042"/>
                  <a:gd name="connsiteX68" fmla="*/ 427707 w 427721"/>
                  <a:gd name="connsiteY68" fmla="*/ 168709 h 563042"/>
                  <a:gd name="connsiteX69" fmla="*/ 427721 w 427721"/>
                  <a:gd name="connsiteY69" fmla="*/ 168709 h 563042"/>
                  <a:gd name="connsiteX70" fmla="*/ 427721 w 427721"/>
                  <a:gd name="connsiteY70" fmla="*/ 530012 h 563042"/>
                  <a:gd name="connsiteX71" fmla="*/ 394663 w 427721"/>
                  <a:gd name="connsiteY71" fmla="*/ 563042 h 563042"/>
                  <a:gd name="connsiteX72" fmla="*/ 33058 w 427721"/>
                  <a:gd name="connsiteY72" fmla="*/ 563042 h 563042"/>
                  <a:gd name="connsiteX73" fmla="*/ 0 w 427721"/>
                  <a:gd name="connsiteY73" fmla="*/ 530012 h 563042"/>
                  <a:gd name="connsiteX74" fmla="*/ 0 w 427721"/>
                  <a:gd name="connsiteY74" fmla="*/ 33030 h 563042"/>
                  <a:gd name="connsiteX75" fmla="*/ 33058 w 427721"/>
                  <a:gd name="connsiteY75" fmla="*/ 0 h 56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27721" h="563042">
                    <a:moveTo>
                      <a:pt x="97586" y="425633"/>
                    </a:moveTo>
                    <a:cubicBezTo>
                      <a:pt x="330135" y="425633"/>
                      <a:pt x="330135" y="425633"/>
                      <a:pt x="330135" y="425633"/>
                    </a:cubicBezTo>
                    <a:cubicBezTo>
                      <a:pt x="335672" y="425633"/>
                      <a:pt x="340202" y="430203"/>
                      <a:pt x="340202" y="435788"/>
                    </a:cubicBezTo>
                    <a:cubicBezTo>
                      <a:pt x="340202" y="441373"/>
                      <a:pt x="335672" y="445943"/>
                      <a:pt x="330135" y="445943"/>
                    </a:cubicBezTo>
                    <a:cubicBezTo>
                      <a:pt x="97586" y="445943"/>
                      <a:pt x="97586" y="445943"/>
                      <a:pt x="97586" y="445943"/>
                    </a:cubicBezTo>
                    <a:cubicBezTo>
                      <a:pt x="92049" y="445943"/>
                      <a:pt x="87519" y="441373"/>
                      <a:pt x="87519" y="435788"/>
                    </a:cubicBezTo>
                    <a:cubicBezTo>
                      <a:pt x="87519" y="430203"/>
                      <a:pt x="92049" y="425633"/>
                      <a:pt x="97586" y="425633"/>
                    </a:cubicBezTo>
                    <a:close/>
                    <a:moveTo>
                      <a:pt x="97586" y="377365"/>
                    </a:moveTo>
                    <a:cubicBezTo>
                      <a:pt x="330135" y="377365"/>
                      <a:pt x="330135" y="377365"/>
                      <a:pt x="330135" y="377365"/>
                    </a:cubicBezTo>
                    <a:cubicBezTo>
                      <a:pt x="335672" y="377365"/>
                      <a:pt x="340202" y="381875"/>
                      <a:pt x="340202" y="387388"/>
                    </a:cubicBezTo>
                    <a:cubicBezTo>
                      <a:pt x="340202" y="392901"/>
                      <a:pt x="335672" y="397411"/>
                      <a:pt x="330135" y="397411"/>
                    </a:cubicBezTo>
                    <a:cubicBezTo>
                      <a:pt x="97586" y="397411"/>
                      <a:pt x="97586" y="397411"/>
                      <a:pt x="97586" y="397411"/>
                    </a:cubicBezTo>
                    <a:cubicBezTo>
                      <a:pt x="92049" y="397411"/>
                      <a:pt x="87519" y="392901"/>
                      <a:pt x="87519" y="387388"/>
                    </a:cubicBezTo>
                    <a:cubicBezTo>
                      <a:pt x="87519" y="381875"/>
                      <a:pt x="92049" y="377365"/>
                      <a:pt x="97586" y="377365"/>
                    </a:cubicBezTo>
                    <a:close/>
                    <a:moveTo>
                      <a:pt x="97586" y="332790"/>
                    </a:moveTo>
                    <a:cubicBezTo>
                      <a:pt x="330135" y="332790"/>
                      <a:pt x="330135" y="332790"/>
                      <a:pt x="330135" y="332790"/>
                    </a:cubicBezTo>
                    <a:cubicBezTo>
                      <a:pt x="335672" y="332790"/>
                      <a:pt x="340202" y="337360"/>
                      <a:pt x="340202" y="342945"/>
                    </a:cubicBezTo>
                    <a:cubicBezTo>
                      <a:pt x="340202" y="348530"/>
                      <a:pt x="335672" y="353100"/>
                      <a:pt x="330135" y="353100"/>
                    </a:cubicBezTo>
                    <a:cubicBezTo>
                      <a:pt x="97586" y="353100"/>
                      <a:pt x="97586" y="353100"/>
                      <a:pt x="97586" y="353100"/>
                    </a:cubicBezTo>
                    <a:cubicBezTo>
                      <a:pt x="92049" y="353100"/>
                      <a:pt x="87519" y="348530"/>
                      <a:pt x="87519" y="342945"/>
                    </a:cubicBezTo>
                    <a:cubicBezTo>
                      <a:pt x="87519" y="337360"/>
                      <a:pt x="92049" y="332790"/>
                      <a:pt x="97586" y="332790"/>
                    </a:cubicBezTo>
                    <a:close/>
                    <a:moveTo>
                      <a:pt x="97586" y="284258"/>
                    </a:moveTo>
                    <a:cubicBezTo>
                      <a:pt x="330135" y="284258"/>
                      <a:pt x="330135" y="284258"/>
                      <a:pt x="330135" y="284258"/>
                    </a:cubicBezTo>
                    <a:cubicBezTo>
                      <a:pt x="335672" y="284258"/>
                      <a:pt x="340202" y="288828"/>
                      <a:pt x="340202" y="294413"/>
                    </a:cubicBezTo>
                    <a:cubicBezTo>
                      <a:pt x="340202" y="299998"/>
                      <a:pt x="335672" y="304568"/>
                      <a:pt x="330135" y="304568"/>
                    </a:cubicBezTo>
                    <a:cubicBezTo>
                      <a:pt x="97586" y="304568"/>
                      <a:pt x="97586" y="304568"/>
                      <a:pt x="97586" y="304568"/>
                    </a:cubicBezTo>
                    <a:cubicBezTo>
                      <a:pt x="92049" y="304568"/>
                      <a:pt x="87519" y="299998"/>
                      <a:pt x="87519" y="294413"/>
                    </a:cubicBezTo>
                    <a:cubicBezTo>
                      <a:pt x="87519" y="288828"/>
                      <a:pt x="92049" y="284258"/>
                      <a:pt x="97586" y="284258"/>
                    </a:cubicBezTo>
                    <a:close/>
                    <a:moveTo>
                      <a:pt x="97586" y="239946"/>
                    </a:moveTo>
                    <a:cubicBezTo>
                      <a:pt x="330135" y="239946"/>
                      <a:pt x="330135" y="239946"/>
                      <a:pt x="330135" y="239946"/>
                    </a:cubicBezTo>
                    <a:cubicBezTo>
                      <a:pt x="335672" y="239946"/>
                      <a:pt x="340202" y="244456"/>
                      <a:pt x="340202" y="249969"/>
                    </a:cubicBezTo>
                    <a:cubicBezTo>
                      <a:pt x="340202" y="255983"/>
                      <a:pt x="335672" y="259992"/>
                      <a:pt x="330135" y="259992"/>
                    </a:cubicBezTo>
                    <a:cubicBezTo>
                      <a:pt x="97586" y="259992"/>
                      <a:pt x="97586" y="259992"/>
                      <a:pt x="97586" y="259992"/>
                    </a:cubicBezTo>
                    <a:cubicBezTo>
                      <a:pt x="92049" y="259992"/>
                      <a:pt x="87519" y="255983"/>
                      <a:pt x="87519" y="249969"/>
                    </a:cubicBezTo>
                    <a:cubicBezTo>
                      <a:pt x="87519" y="244456"/>
                      <a:pt x="92049" y="239946"/>
                      <a:pt x="97586" y="239946"/>
                    </a:cubicBezTo>
                    <a:close/>
                    <a:moveTo>
                      <a:pt x="258923" y="20431"/>
                    </a:moveTo>
                    <a:cubicBezTo>
                      <a:pt x="258414" y="20939"/>
                      <a:pt x="257906" y="20939"/>
                      <a:pt x="257906" y="21447"/>
                    </a:cubicBezTo>
                    <a:cubicBezTo>
                      <a:pt x="257906" y="168799"/>
                      <a:pt x="257906" y="168799"/>
                      <a:pt x="257906" y="168799"/>
                    </a:cubicBezTo>
                    <a:cubicBezTo>
                      <a:pt x="257906" y="169307"/>
                      <a:pt x="258414" y="169815"/>
                      <a:pt x="258923" y="169815"/>
                    </a:cubicBezTo>
                    <a:cubicBezTo>
                      <a:pt x="406274" y="169815"/>
                      <a:pt x="406274" y="169815"/>
                      <a:pt x="406274" y="169815"/>
                    </a:cubicBezTo>
                    <a:cubicBezTo>
                      <a:pt x="406782" y="169815"/>
                      <a:pt x="407290" y="169307"/>
                      <a:pt x="407290" y="168799"/>
                    </a:cubicBezTo>
                    <a:cubicBezTo>
                      <a:pt x="407290" y="168291"/>
                      <a:pt x="407290" y="167782"/>
                      <a:pt x="406782" y="167782"/>
                    </a:cubicBezTo>
                    <a:cubicBezTo>
                      <a:pt x="406274" y="167274"/>
                      <a:pt x="406274" y="167274"/>
                      <a:pt x="406274" y="167274"/>
                    </a:cubicBezTo>
                    <a:cubicBezTo>
                      <a:pt x="405766" y="166766"/>
                      <a:pt x="405766" y="166766"/>
                      <a:pt x="405766" y="166766"/>
                    </a:cubicBezTo>
                    <a:cubicBezTo>
                      <a:pt x="259939" y="20939"/>
                      <a:pt x="259939" y="20939"/>
                      <a:pt x="259939" y="20939"/>
                    </a:cubicBezTo>
                    <a:cubicBezTo>
                      <a:pt x="259939" y="20431"/>
                      <a:pt x="259431" y="20431"/>
                      <a:pt x="258923" y="20431"/>
                    </a:cubicBezTo>
                    <a:close/>
                    <a:moveTo>
                      <a:pt x="33058" y="20326"/>
                    </a:moveTo>
                    <a:cubicBezTo>
                      <a:pt x="25938" y="20326"/>
                      <a:pt x="20343" y="25916"/>
                      <a:pt x="20343" y="33030"/>
                    </a:cubicBezTo>
                    <a:cubicBezTo>
                      <a:pt x="20343" y="530012"/>
                      <a:pt x="20343" y="530012"/>
                      <a:pt x="20343" y="530012"/>
                    </a:cubicBezTo>
                    <a:cubicBezTo>
                      <a:pt x="20343" y="537126"/>
                      <a:pt x="25938" y="542716"/>
                      <a:pt x="33058" y="542716"/>
                    </a:cubicBezTo>
                    <a:cubicBezTo>
                      <a:pt x="394663" y="542716"/>
                      <a:pt x="394663" y="542716"/>
                      <a:pt x="394663" y="542716"/>
                    </a:cubicBezTo>
                    <a:cubicBezTo>
                      <a:pt x="401783" y="542716"/>
                      <a:pt x="407378" y="537126"/>
                      <a:pt x="407378" y="530012"/>
                    </a:cubicBezTo>
                    <a:cubicBezTo>
                      <a:pt x="407378" y="326779"/>
                      <a:pt x="407378" y="237865"/>
                      <a:pt x="407378" y="198965"/>
                    </a:cubicBezTo>
                    <a:lnTo>
                      <a:pt x="407378" y="189772"/>
                    </a:lnTo>
                    <a:lnTo>
                      <a:pt x="406357" y="189980"/>
                    </a:lnTo>
                    <a:cubicBezTo>
                      <a:pt x="258840" y="189980"/>
                      <a:pt x="258840" y="189980"/>
                      <a:pt x="258840" y="189980"/>
                    </a:cubicBezTo>
                    <a:cubicBezTo>
                      <a:pt x="247141" y="189980"/>
                      <a:pt x="237476" y="180325"/>
                      <a:pt x="237476" y="168638"/>
                    </a:cubicBezTo>
                    <a:cubicBezTo>
                      <a:pt x="237476" y="21275"/>
                      <a:pt x="237476" y="21275"/>
                      <a:pt x="237476" y="21275"/>
                    </a:cubicBezTo>
                    <a:lnTo>
                      <a:pt x="237616" y="20326"/>
                    </a:lnTo>
                    <a:lnTo>
                      <a:pt x="219122" y="20326"/>
                    </a:lnTo>
                    <a:cubicBezTo>
                      <a:pt x="33058" y="20326"/>
                      <a:pt x="33058" y="20326"/>
                      <a:pt x="33058" y="20326"/>
                    </a:cubicBezTo>
                    <a:close/>
                    <a:moveTo>
                      <a:pt x="33058" y="0"/>
                    </a:moveTo>
                    <a:cubicBezTo>
                      <a:pt x="258871" y="0"/>
                      <a:pt x="258871" y="0"/>
                      <a:pt x="258871" y="0"/>
                    </a:cubicBezTo>
                    <a:lnTo>
                      <a:pt x="258871" y="253"/>
                    </a:lnTo>
                    <a:lnTo>
                      <a:pt x="266160" y="1100"/>
                    </a:lnTo>
                    <a:cubicBezTo>
                      <a:pt x="269093" y="2100"/>
                      <a:pt x="271811" y="3744"/>
                      <a:pt x="274100" y="6030"/>
                    </a:cubicBezTo>
                    <a:cubicBezTo>
                      <a:pt x="419582" y="151361"/>
                      <a:pt x="419582" y="151361"/>
                      <a:pt x="419582" y="151361"/>
                    </a:cubicBezTo>
                    <a:cubicBezTo>
                      <a:pt x="424669" y="155426"/>
                      <a:pt x="427721" y="162032"/>
                      <a:pt x="427721" y="168638"/>
                    </a:cubicBezTo>
                    <a:lnTo>
                      <a:pt x="427707" y="168709"/>
                    </a:lnTo>
                    <a:lnTo>
                      <a:pt x="427721" y="168709"/>
                    </a:lnTo>
                    <a:cubicBezTo>
                      <a:pt x="427721" y="530012"/>
                      <a:pt x="427721" y="530012"/>
                      <a:pt x="427721" y="530012"/>
                    </a:cubicBezTo>
                    <a:cubicBezTo>
                      <a:pt x="427721" y="548305"/>
                      <a:pt x="412972" y="563042"/>
                      <a:pt x="394663" y="563042"/>
                    </a:cubicBezTo>
                    <a:cubicBezTo>
                      <a:pt x="33058" y="563042"/>
                      <a:pt x="33058" y="563042"/>
                      <a:pt x="33058" y="563042"/>
                    </a:cubicBezTo>
                    <a:cubicBezTo>
                      <a:pt x="14749" y="563042"/>
                      <a:pt x="0" y="548305"/>
                      <a:pt x="0" y="530012"/>
                    </a:cubicBezTo>
                    <a:cubicBezTo>
                      <a:pt x="0" y="33030"/>
                      <a:pt x="0" y="33030"/>
                      <a:pt x="0" y="33030"/>
                    </a:cubicBezTo>
                    <a:cubicBezTo>
                      <a:pt x="0" y="14737"/>
                      <a:pt x="14749" y="0"/>
                      <a:pt x="33058" y="0"/>
                    </a:cubicBezTo>
                    <a:close/>
                  </a:path>
                </a:pathLst>
              </a:custGeom>
              <a:solidFill>
                <a:schemeClr val="accent2"/>
              </a:solidFill>
              <a:ln w="0">
                <a:solidFill>
                  <a:schemeClr val="accent2"/>
                </a:solidFill>
              </a:ln>
              <a:extLst/>
            </p:spPr>
            <p:txBody>
              <a:bodyPr vert="horz" wrap="square" lIns="93260" tIns="46630" rIns="93260" bIns="46630" numCol="1" anchor="t" anchorCtr="0" compatLnSpc="1">
                <a:prstTxWarp prst="textNoShape">
                  <a:avLst/>
                </a:prstTxWarp>
                <a:noAutofit/>
              </a:bodyPr>
              <a:lstStyle/>
              <a:p>
                <a:endParaRPr lang="en-US" sz="1836" dirty="0"/>
              </a:p>
            </p:txBody>
          </p:sp>
          <p:sp>
            <p:nvSpPr>
              <p:cNvPr id="429" name="Oval 428"/>
              <p:cNvSpPr>
                <a:spLocks noChangeAspect="1"/>
              </p:cNvSpPr>
              <p:nvPr/>
            </p:nvSpPr>
            <p:spPr bwMode="auto">
              <a:xfrm>
                <a:off x="9193841" y="1891403"/>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30" name="Group 429"/>
              <p:cNvGrpSpPr/>
              <p:nvPr/>
            </p:nvGrpSpPr>
            <p:grpSpPr>
              <a:xfrm>
                <a:off x="10312013" y="2323575"/>
                <a:ext cx="194465" cy="338867"/>
                <a:chOff x="9198440" y="3197834"/>
                <a:chExt cx="190669" cy="264056"/>
              </a:xfrm>
              <a:solidFill>
                <a:schemeClr val="tx1"/>
              </a:solidFill>
            </p:grpSpPr>
            <p:sp>
              <p:nvSpPr>
                <p:cNvPr id="436" name="Freeform 18"/>
                <p:cNvSpPr>
                  <a:spLocks/>
                </p:cNvSpPr>
                <p:nvPr/>
              </p:nvSpPr>
              <p:spPr bwMode="auto">
                <a:xfrm>
                  <a:off x="9271169" y="3197834"/>
                  <a:ext cx="45210" cy="264055"/>
                </a:xfrm>
                <a:custGeom>
                  <a:avLst/>
                  <a:gdLst>
                    <a:gd name="T0" fmla="*/ 18 w 36"/>
                    <a:gd name="T1" fmla="*/ 210 h 210"/>
                    <a:gd name="T2" fmla="*/ 0 w 36"/>
                    <a:gd name="T3" fmla="*/ 192 h 210"/>
                    <a:gd name="T4" fmla="*/ 0 w 36"/>
                    <a:gd name="T5" fmla="*/ 18 h 210"/>
                    <a:gd name="T6" fmla="*/ 18 w 36"/>
                    <a:gd name="T7" fmla="*/ 0 h 210"/>
                    <a:gd name="T8" fmla="*/ 36 w 36"/>
                    <a:gd name="T9" fmla="*/ 18 h 210"/>
                    <a:gd name="T10" fmla="*/ 36 w 36"/>
                    <a:gd name="T11" fmla="*/ 192 h 210"/>
                    <a:gd name="T12" fmla="*/ 18 w 36"/>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6" h="210">
                      <a:moveTo>
                        <a:pt x="18" y="210"/>
                      </a:moveTo>
                      <a:cubicBezTo>
                        <a:pt x="8" y="210"/>
                        <a:pt x="0" y="202"/>
                        <a:pt x="0" y="192"/>
                      </a:cubicBezTo>
                      <a:cubicBezTo>
                        <a:pt x="0" y="18"/>
                        <a:pt x="0" y="18"/>
                        <a:pt x="0" y="18"/>
                      </a:cubicBezTo>
                      <a:cubicBezTo>
                        <a:pt x="0" y="8"/>
                        <a:pt x="8" y="0"/>
                        <a:pt x="18" y="0"/>
                      </a:cubicBezTo>
                      <a:cubicBezTo>
                        <a:pt x="28" y="0"/>
                        <a:pt x="36" y="8"/>
                        <a:pt x="36" y="18"/>
                      </a:cubicBezTo>
                      <a:cubicBezTo>
                        <a:pt x="36" y="192"/>
                        <a:pt x="36" y="192"/>
                        <a:pt x="36" y="192"/>
                      </a:cubicBezTo>
                      <a:cubicBezTo>
                        <a:pt x="36" y="202"/>
                        <a:pt x="28" y="210"/>
                        <a:pt x="18" y="210"/>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sp>
              <p:nvSpPr>
                <p:cNvPr id="437" name="Freeform 19"/>
                <p:cNvSpPr>
                  <a:spLocks/>
                </p:cNvSpPr>
                <p:nvPr/>
              </p:nvSpPr>
              <p:spPr bwMode="auto">
                <a:xfrm>
                  <a:off x="9343899" y="3245666"/>
                  <a:ext cx="45210" cy="216224"/>
                </a:xfrm>
                <a:custGeom>
                  <a:avLst/>
                  <a:gdLst>
                    <a:gd name="T0" fmla="*/ 18 w 36"/>
                    <a:gd name="T1" fmla="*/ 172 h 172"/>
                    <a:gd name="T2" fmla="*/ 0 w 36"/>
                    <a:gd name="T3" fmla="*/ 154 h 172"/>
                    <a:gd name="T4" fmla="*/ 0 w 36"/>
                    <a:gd name="T5" fmla="*/ 18 h 172"/>
                    <a:gd name="T6" fmla="*/ 18 w 36"/>
                    <a:gd name="T7" fmla="*/ 0 h 172"/>
                    <a:gd name="T8" fmla="*/ 36 w 36"/>
                    <a:gd name="T9" fmla="*/ 18 h 172"/>
                    <a:gd name="T10" fmla="*/ 36 w 36"/>
                    <a:gd name="T11" fmla="*/ 154 h 172"/>
                    <a:gd name="T12" fmla="*/ 18 w 36"/>
                    <a:gd name="T13" fmla="*/ 172 h 172"/>
                  </a:gdLst>
                  <a:ahLst/>
                  <a:cxnLst>
                    <a:cxn ang="0">
                      <a:pos x="T0" y="T1"/>
                    </a:cxn>
                    <a:cxn ang="0">
                      <a:pos x="T2" y="T3"/>
                    </a:cxn>
                    <a:cxn ang="0">
                      <a:pos x="T4" y="T5"/>
                    </a:cxn>
                    <a:cxn ang="0">
                      <a:pos x="T6" y="T7"/>
                    </a:cxn>
                    <a:cxn ang="0">
                      <a:pos x="T8" y="T9"/>
                    </a:cxn>
                    <a:cxn ang="0">
                      <a:pos x="T10" y="T11"/>
                    </a:cxn>
                    <a:cxn ang="0">
                      <a:pos x="T12" y="T13"/>
                    </a:cxn>
                  </a:cxnLst>
                  <a:rect l="0" t="0" r="r" b="b"/>
                  <a:pathLst>
                    <a:path w="36" h="172">
                      <a:moveTo>
                        <a:pt x="18" y="172"/>
                      </a:moveTo>
                      <a:cubicBezTo>
                        <a:pt x="8" y="172"/>
                        <a:pt x="0" y="164"/>
                        <a:pt x="0" y="154"/>
                      </a:cubicBezTo>
                      <a:cubicBezTo>
                        <a:pt x="0" y="18"/>
                        <a:pt x="0" y="18"/>
                        <a:pt x="0" y="18"/>
                      </a:cubicBezTo>
                      <a:cubicBezTo>
                        <a:pt x="0" y="8"/>
                        <a:pt x="8" y="0"/>
                        <a:pt x="18" y="0"/>
                      </a:cubicBezTo>
                      <a:cubicBezTo>
                        <a:pt x="28" y="0"/>
                        <a:pt x="36" y="8"/>
                        <a:pt x="36" y="18"/>
                      </a:cubicBezTo>
                      <a:cubicBezTo>
                        <a:pt x="36" y="154"/>
                        <a:pt x="36" y="154"/>
                        <a:pt x="36" y="154"/>
                      </a:cubicBezTo>
                      <a:cubicBezTo>
                        <a:pt x="36" y="164"/>
                        <a:pt x="28" y="172"/>
                        <a:pt x="18" y="172"/>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sp>
              <p:nvSpPr>
                <p:cNvPr id="438" name="Freeform 20"/>
                <p:cNvSpPr>
                  <a:spLocks/>
                </p:cNvSpPr>
                <p:nvPr/>
              </p:nvSpPr>
              <p:spPr bwMode="auto">
                <a:xfrm>
                  <a:off x="9198440" y="3222732"/>
                  <a:ext cx="45210" cy="239157"/>
                </a:xfrm>
                <a:custGeom>
                  <a:avLst/>
                  <a:gdLst>
                    <a:gd name="T0" fmla="*/ 18 w 36"/>
                    <a:gd name="T1" fmla="*/ 190 h 190"/>
                    <a:gd name="T2" fmla="*/ 0 w 36"/>
                    <a:gd name="T3" fmla="*/ 172 h 190"/>
                    <a:gd name="T4" fmla="*/ 0 w 36"/>
                    <a:gd name="T5" fmla="*/ 18 h 190"/>
                    <a:gd name="T6" fmla="*/ 18 w 36"/>
                    <a:gd name="T7" fmla="*/ 0 h 190"/>
                    <a:gd name="T8" fmla="*/ 36 w 36"/>
                    <a:gd name="T9" fmla="*/ 18 h 190"/>
                    <a:gd name="T10" fmla="*/ 36 w 36"/>
                    <a:gd name="T11" fmla="*/ 172 h 190"/>
                    <a:gd name="T12" fmla="*/ 18 w 36"/>
                    <a:gd name="T13" fmla="*/ 190 h 190"/>
                  </a:gdLst>
                  <a:ahLst/>
                  <a:cxnLst>
                    <a:cxn ang="0">
                      <a:pos x="T0" y="T1"/>
                    </a:cxn>
                    <a:cxn ang="0">
                      <a:pos x="T2" y="T3"/>
                    </a:cxn>
                    <a:cxn ang="0">
                      <a:pos x="T4" y="T5"/>
                    </a:cxn>
                    <a:cxn ang="0">
                      <a:pos x="T6" y="T7"/>
                    </a:cxn>
                    <a:cxn ang="0">
                      <a:pos x="T8" y="T9"/>
                    </a:cxn>
                    <a:cxn ang="0">
                      <a:pos x="T10" y="T11"/>
                    </a:cxn>
                    <a:cxn ang="0">
                      <a:pos x="T12" y="T13"/>
                    </a:cxn>
                  </a:cxnLst>
                  <a:rect l="0" t="0" r="r" b="b"/>
                  <a:pathLst>
                    <a:path w="36" h="190">
                      <a:moveTo>
                        <a:pt x="18" y="190"/>
                      </a:moveTo>
                      <a:cubicBezTo>
                        <a:pt x="8" y="190"/>
                        <a:pt x="0" y="182"/>
                        <a:pt x="0" y="172"/>
                      </a:cubicBezTo>
                      <a:cubicBezTo>
                        <a:pt x="0" y="18"/>
                        <a:pt x="0" y="18"/>
                        <a:pt x="0" y="18"/>
                      </a:cubicBezTo>
                      <a:cubicBezTo>
                        <a:pt x="0" y="8"/>
                        <a:pt x="8" y="0"/>
                        <a:pt x="18" y="0"/>
                      </a:cubicBezTo>
                      <a:cubicBezTo>
                        <a:pt x="28" y="0"/>
                        <a:pt x="36" y="8"/>
                        <a:pt x="36" y="18"/>
                      </a:cubicBezTo>
                      <a:cubicBezTo>
                        <a:pt x="36" y="172"/>
                        <a:pt x="36" y="172"/>
                        <a:pt x="36" y="172"/>
                      </a:cubicBezTo>
                      <a:cubicBezTo>
                        <a:pt x="36" y="182"/>
                        <a:pt x="28" y="190"/>
                        <a:pt x="18" y="190"/>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grpSp>
          <p:sp>
            <p:nvSpPr>
              <p:cNvPr id="431" name="Freeform 430"/>
              <p:cNvSpPr>
                <a:spLocks/>
              </p:cNvSpPr>
              <p:nvPr/>
            </p:nvSpPr>
            <p:spPr bwMode="auto">
              <a:xfrm rot="181633">
                <a:off x="10027371" y="2942230"/>
                <a:ext cx="752773" cy="455093"/>
              </a:xfrm>
              <a:custGeom>
                <a:avLst/>
                <a:gdLst>
                  <a:gd name="connsiteX0" fmla="*/ 150847 w 738080"/>
                  <a:gd name="connsiteY0" fmla="*/ 14623 h 446210"/>
                  <a:gd name="connsiteX1" fmla="*/ 165569 w 738080"/>
                  <a:gd name="connsiteY1" fmla="*/ 24574 h 446210"/>
                  <a:gd name="connsiteX2" fmla="*/ 308259 w 738080"/>
                  <a:gd name="connsiteY2" fmla="*/ 247715 h 446210"/>
                  <a:gd name="connsiteX3" fmla="*/ 331910 w 738080"/>
                  <a:gd name="connsiteY3" fmla="*/ 284701 h 446210"/>
                  <a:gd name="connsiteX4" fmla="*/ 322630 w 738080"/>
                  <a:gd name="connsiteY4" fmla="*/ 251456 h 446210"/>
                  <a:gd name="connsiteX5" fmla="*/ 268020 w 738080"/>
                  <a:gd name="connsiteY5" fmla="*/ 55844 h 446210"/>
                  <a:gd name="connsiteX6" fmla="*/ 284083 w 738080"/>
                  <a:gd name="connsiteY6" fmla="*/ 28561 h 446210"/>
                  <a:gd name="connsiteX7" fmla="*/ 312377 w 738080"/>
                  <a:gd name="connsiteY7" fmla="*/ 43428 h 446210"/>
                  <a:gd name="connsiteX8" fmla="*/ 371238 w 738080"/>
                  <a:gd name="connsiteY8" fmla="*/ 254265 h 446210"/>
                  <a:gd name="connsiteX9" fmla="*/ 383622 w 738080"/>
                  <a:gd name="connsiteY9" fmla="*/ 298627 h 446210"/>
                  <a:gd name="connsiteX10" fmla="*/ 384649 w 738080"/>
                  <a:gd name="connsiteY10" fmla="*/ 288307 h 446210"/>
                  <a:gd name="connsiteX11" fmla="*/ 409797 w 738080"/>
                  <a:gd name="connsiteY11" fmla="*/ 35555 h 446210"/>
                  <a:gd name="connsiteX12" fmla="*/ 434973 w 738080"/>
                  <a:gd name="connsiteY12" fmla="*/ 15333 h 446210"/>
                  <a:gd name="connsiteX13" fmla="*/ 454996 w 738080"/>
                  <a:gd name="connsiteY13" fmla="*/ 39462 h 446210"/>
                  <a:gd name="connsiteX14" fmla="*/ 431396 w 738080"/>
                  <a:gd name="connsiteY14" fmla="*/ 276659 h 446210"/>
                  <a:gd name="connsiteX15" fmla="*/ 431173 w 738080"/>
                  <a:gd name="connsiteY15" fmla="*/ 278896 h 446210"/>
                  <a:gd name="connsiteX16" fmla="*/ 432683 w 738080"/>
                  <a:gd name="connsiteY16" fmla="*/ 275822 h 446210"/>
                  <a:gd name="connsiteX17" fmla="*/ 561873 w 738080"/>
                  <a:gd name="connsiteY17" fmla="*/ 12676 h 446210"/>
                  <a:gd name="connsiteX18" fmla="*/ 592735 w 738080"/>
                  <a:gd name="connsiteY18" fmla="*/ 2234 h 446210"/>
                  <a:gd name="connsiteX19" fmla="*/ 603166 w 738080"/>
                  <a:gd name="connsiteY19" fmla="*/ 33146 h 446210"/>
                  <a:gd name="connsiteX20" fmla="*/ 490915 w 738080"/>
                  <a:gd name="connsiteY20" fmla="*/ 259547 h 446210"/>
                  <a:gd name="connsiteX21" fmla="*/ 473469 w 738080"/>
                  <a:gd name="connsiteY21" fmla="*/ 294736 h 446210"/>
                  <a:gd name="connsiteX22" fmla="*/ 522204 w 738080"/>
                  <a:gd name="connsiteY22" fmla="*/ 237169 h 446210"/>
                  <a:gd name="connsiteX23" fmla="*/ 698137 w 738080"/>
                  <a:gd name="connsiteY23" fmla="*/ 29352 h 446210"/>
                  <a:gd name="connsiteX24" fmla="*/ 730655 w 738080"/>
                  <a:gd name="connsiteY24" fmla="*/ 27633 h 446210"/>
                  <a:gd name="connsiteX25" fmla="*/ 732313 w 738080"/>
                  <a:gd name="connsiteY25" fmla="*/ 58981 h 446210"/>
                  <a:gd name="connsiteX26" fmla="*/ 413526 w 738080"/>
                  <a:gd name="connsiteY26" fmla="*/ 434207 h 446210"/>
                  <a:gd name="connsiteX27" fmla="*/ 407316 w 738080"/>
                  <a:gd name="connsiteY27" fmla="*/ 437489 h 446210"/>
                  <a:gd name="connsiteX28" fmla="*/ 404867 w 738080"/>
                  <a:gd name="connsiteY28" fmla="*/ 440701 h 446210"/>
                  <a:gd name="connsiteX29" fmla="*/ 398774 w 738080"/>
                  <a:gd name="connsiteY29" fmla="*/ 442004 h 446210"/>
                  <a:gd name="connsiteX30" fmla="*/ 397665 w 738080"/>
                  <a:gd name="connsiteY30" fmla="*/ 442590 h 446210"/>
                  <a:gd name="connsiteX31" fmla="*/ 397019 w 738080"/>
                  <a:gd name="connsiteY31" fmla="*/ 442380 h 446210"/>
                  <a:gd name="connsiteX32" fmla="*/ 396917 w 738080"/>
                  <a:gd name="connsiteY32" fmla="*/ 442401 h 446210"/>
                  <a:gd name="connsiteX33" fmla="*/ 388966 w 738080"/>
                  <a:gd name="connsiteY33" fmla="*/ 446157 h 446210"/>
                  <a:gd name="connsiteX34" fmla="*/ 372773 w 738080"/>
                  <a:gd name="connsiteY34" fmla="*/ 440509 h 446210"/>
                  <a:gd name="connsiteX35" fmla="*/ 7292 w 738080"/>
                  <a:gd name="connsiteY35" fmla="*/ 95603 h 446210"/>
                  <a:gd name="connsiteX36" fmla="*/ 5577 w 738080"/>
                  <a:gd name="connsiteY36" fmla="*/ 63173 h 446210"/>
                  <a:gd name="connsiteX37" fmla="*/ 37278 w 738080"/>
                  <a:gd name="connsiteY37" fmla="*/ 61497 h 446210"/>
                  <a:gd name="connsiteX38" fmla="*/ 248571 w 738080"/>
                  <a:gd name="connsiteY38" fmla="*/ 260895 h 446210"/>
                  <a:gd name="connsiteX39" fmla="*/ 287496 w 738080"/>
                  <a:gd name="connsiteY39" fmla="*/ 297629 h 446210"/>
                  <a:gd name="connsiteX40" fmla="*/ 259788 w 738080"/>
                  <a:gd name="connsiteY40" fmla="*/ 254518 h 446210"/>
                  <a:gd name="connsiteX41" fmla="*/ 126730 w 738080"/>
                  <a:gd name="connsiteY41" fmla="*/ 47491 h 446210"/>
                  <a:gd name="connsiteX42" fmla="*/ 134247 w 738080"/>
                  <a:gd name="connsiteY42" fmla="*/ 17337 h 446210"/>
                  <a:gd name="connsiteX43" fmla="*/ 150847 w 738080"/>
                  <a:gd name="connsiteY43" fmla="*/ 14623 h 44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8080" h="446210">
                    <a:moveTo>
                      <a:pt x="150847" y="14623"/>
                    </a:moveTo>
                    <a:cubicBezTo>
                      <a:pt x="156485" y="15829"/>
                      <a:pt x="161810" y="19146"/>
                      <a:pt x="165569" y="24574"/>
                    </a:cubicBezTo>
                    <a:cubicBezTo>
                      <a:pt x="227273" y="121067"/>
                      <a:pt x="273551" y="193437"/>
                      <a:pt x="308259" y="247715"/>
                    </a:cubicBezTo>
                    <a:lnTo>
                      <a:pt x="331910" y="284701"/>
                    </a:lnTo>
                    <a:lnTo>
                      <a:pt x="322630" y="251456"/>
                    </a:lnTo>
                    <a:cubicBezTo>
                      <a:pt x="268020" y="55844"/>
                      <a:pt x="268020" y="55844"/>
                      <a:pt x="268020" y="55844"/>
                    </a:cubicBezTo>
                    <a:cubicBezTo>
                      <a:pt x="264929" y="44679"/>
                      <a:pt x="271747" y="31731"/>
                      <a:pt x="284083" y="28561"/>
                    </a:cubicBezTo>
                    <a:cubicBezTo>
                      <a:pt x="296419" y="25391"/>
                      <a:pt x="308039" y="32329"/>
                      <a:pt x="312377" y="43428"/>
                    </a:cubicBezTo>
                    <a:cubicBezTo>
                      <a:pt x="337831" y="134601"/>
                      <a:pt x="356920" y="202980"/>
                      <a:pt x="371238" y="254265"/>
                    </a:cubicBezTo>
                    <a:lnTo>
                      <a:pt x="383622" y="298627"/>
                    </a:lnTo>
                    <a:lnTo>
                      <a:pt x="384649" y="288307"/>
                    </a:lnTo>
                    <a:cubicBezTo>
                      <a:pt x="409797" y="35555"/>
                      <a:pt x="409797" y="35555"/>
                      <a:pt x="409797" y="35555"/>
                    </a:cubicBezTo>
                    <a:cubicBezTo>
                      <a:pt x="411625" y="22865"/>
                      <a:pt x="422377" y="13480"/>
                      <a:pt x="434973" y="15333"/>
                    </a:cubicBezTo>
                    <a:cubicBezTo>
                      <a:pt x="447503" y="15930"/>
                      <a:pt x="455644" y="28093"/>
                      <a:pt x="454996" y="39462"/>
                    </a:cubicBezTo>
                    <a:cubicBezTo>
                      <a:pt x="444438" y="145574"/>
                      <a:pt x="436850" y="221841"/>
                      <a:pt x="431396" y="276659"/>
                    </a:cubicBezTo>
                    <a:lnTo>
                      <a:pt x="431173" y="278896"/>
                    </a:lnTo>
                    <a:lnTo>
                      <a:pt x="432683" y="275822"/>
                    </a:lnTo>
                    <a:cubicBezTo>
                      <a:pt x="561873" y="12676"/>
                      <a:pt x="561873" y="12676"/>
                      <a:pt x="561873" y="12676"/>
                    </a:cubicBezTo>
                    <a:cubicBezTo>
                      <a:pt x="567608" y="2304"/>
                      <a:pt x="581126" y="-3445"/>
                      <a:pt x="592735" y="2234"/>
                    </a:cubicBezTo>
                    <a:cubicBezTo>
                      <a:pt x="603092" y="7979"/>
                      <a:pt x="608834" y="21520"/>
                      <a:pt x="603166" y="33146"/>
                    </a:cubicBezTo>
                    <a:cubicBezTo>
                      <a:pt x="554626" y="131049"/>
                      <a:pt x="518220" y="204477"/>
                      <a:pt x="490915" y="259547"/>
                    </a:cubicBezTo>
                    <a:lnTo>
                      <a:pt x="473469" y="294736"/>
                    </a:lnTo>
                    <a:lnTo>
                      <a:pt x="522204" y="237169"/>
                    </a:lnTo>
                    <a:cubicBezTo>
                      <a:pt x="698137" y="29352"/>
                      <a:pt x="698137" y="29352"/>
                      <a:pt x="698137" y="29352"/>
                    </a:cubicBezTo>
                    <a:cubicBezTo>
                      <a:pt x="706428" y="20112"/>
                      <a:pt x="721436" y="19318"/>
                      <a:pt x="730655" y="27633"/>
                    </a:cubicBezTo>
                    <a:cubicBezTo>
                      <a:pt x="739874" y="35947"/>
                      <a:pt x="740603" y="49740"/>
                      <a:pt x="732313" y="58981"/>
                    </a:cubicBezTo>
                    <a:cubicBezTo>
                      <a:pt x="413526" y="434207"/>
                      <a:pt x="413526" y="434207"/>
                      <a:pt x="413526" y="434207"/>
                    </a:cubicBezTo>
                    <a:lnTo>
                      <a:pt x="407316" y="437489"/>
                    </a:lnTo>
                    <a:lnTo>
                      <a:pt x="404867" y="440701"/>
                    </a:lnTo>
                    <a:lnTo>
                      <a:pt x="398774" y="442004"/>
                    </a:lnTo>
                    <a:lnTo>
                      <a:pt x="397665" y="442590"/>
                    </a:lnTo>
                    <a:lnTo>
                      <a:pt x="397019" y="442380"/>
                    </a:lnTo>
                    <a:lnTo>
                      <a:pt x="396917" y="442401"/>
                    </a:lnTo>
                    <a:lnTo>
                      <a:pt x="388966" y="446157"/>
                    </a:lnTo>
                    <a:cubicBezTo>
                      <a:pt x="382870" y="446479"/>
                      <a:pt x="377924" y="445440"/>
                      <a:pt x="372773" y="440509"/>
                    </a:cubicBezTo>
                    <a:cubicBezTo>
                      <a:pt x="7292" y="95603"/>
                      <a:pt x="7292" y="95603"/>
                      <a:pt x="7292" y="95603"/>
                    </a:cubicBezTo>
                    <a:cubicBezTo>
                      <a:pt x="-1723" y="86974"/>
                      <a:pt x="-2478" y="72705"/>
                      <a:pt x="5577" y="63173"/>
                    </a:cubicBezTo>
                    <a:cubicBezTo>
                      <a:pt x="13632" y="53641"/>
                      <a:pt x="28262" y="52868"/>
                      <a:pt x="37278" y="61497"/>
                    </a:cubicBezTo>
                    <a:cubicBezTo>
                      <a:pt x="128648" y="147723"/>
                      <a:pt x="197176" y="212393"/>
                      <a:pt x="248571" y="260895"/>
                    </a:cubicBezTo>
                    <a:lnTo>
                      <a:pt x="287496" y="297629"/>
                    </a:lnTo>
                    <a:lnTo>
                      <a:pt x="259788" y="254518"/>
                    </a:lnTo>
                    <a:cubicBezTo>
                      <a:pt x="126730" y="47491"/>
                      <a:pt x="126730" y="47491"/>
                      <a:pt x="126730" y="47491"/>
                    </a:cubicBezTo>
                    <a:cubicBezTo>
                      <a:pt x="120465" y="36636"/>
                      <a:pt x="122971" y="23368"/>
                      <a:pt x="134247" y="17337"/>
                    </a:cubicBezTo>
                    <a:cubicBezTo>
                      <a:pt x="139259" y="14321"/>
                      <a:pt x="145209" y="13417"/>
                      <a:pt x="150847" y="14623"/>
                    </a:cubicBezTo>
                    <a:close/>
                  </a:path>
                </a:pathLst>
              </a:custGeom>
              <a:solidFill>
                <a:schemeClr val="accent2"/>
              </a:solidFill>
              <a:ln w="15875">
                <a:noFill/>
              </a:ln>
            </p:spPr>
            <p:txBody>
              <a:bodyPr vert="horz" wrap="square" lIns="93260" tIns="46630" rIns="93260" bIns="46630" numCol="1" anchor="t" anchorCtr="0" compatLnSpc="1">
                <a:prstTxWarp prst="textNoShape">
                  <a:avLst/>
                </a:prstTxWarp>
                <a:noAutofit/>
              </a:bodyPr>
              <a:lstStyle/>
              <a:p>
                <a:endParaRPr lang="en-US" sz="1836"/>
              </a:p>
            </p:txBody>
          </p:sp>
          <p:sp>
            <p:nvSpPr>
              <p:cNvPr id="432" name="Freeform 10"/>
              <p:cNvSpPr>
                <a:spLocks noEditPoints="1"/>
              </p:cNvSpPr>
              <p:nvPr/>
            </p:nvSpPr>
            <p:spPr bwMode="auto">
              <a:xfrm>
                <a:off x="10027330" y="2633037"/>
                <a:ext cx="770513" cy="387595"/>
              </a:xfrm>
              <a:custGeom>
                <a:avLst/>
                <a:gdLst>
                  <a:gd name="T0" fmla="*/ 602 w 603"/>
                  <a:gd name="T1" fmla="*/ 279 h 303"/>
                  <a:gd name="T2" fmla="*/ 298 w 603"/>
                  <a:gd name="T3" fmla="*/ 0 h 303"/>
                  <a:gd name="T4" fmla="*/ 1 w 603"/>
                  <a:gd name="T5" fmla="*/ 282 h 303"/>
                  <a:gd name="T6" fmla="*/ 16 w 603"/>
                  <a:gd name="T7" fmla="*/ 301 h 303"/>
                  <a:gd name="T8" fmla="*/ 36 w 603"/>
                  <a:gd name="T9" fmla="*/ 288 h 303"/>
                  <a:gd name="T10" fmla="*/ 75 w 603"/>
                  <a:gd name="T11" fmla="*/ 258 h 303"/>
                  <a:gd name="T12" fmla="*/ 116 w 603"/>
                  <a:gd name="T13" fmla="*/ 286 h 303"/>
                  <a:gd name="T14" fmla="*/ 131 w 603"/>
                  <a:gd name="T15" fmla="*/ 294 h 303"/>
                  <a:gd name="T16" fmla="*/ 146 w 603"/>
                  <a:gd name="T17" fmla="*/ 286 h 303"/>
                  <a:gd name="T18" fmla="*/ 187 w 603"/>
                  <a:gd name="T19" fmla="*/ 258 h 303"/>
                  <a:gd name="T20" fmla="*/ 227 w 603"/>
                  <a:gd name="T21" fmla="*/ 286 h 303"/>
                  <a:gd name="T22" fmla="*/ 242 w 603"/>
                  <a:gd name="T23" fmla="*/ 294 h 303"/>
                  <a:gd name="T24" fmla="*/ 242 w 603"/>
                  <a:gd name="T25" fmla="*/ 294 h 303"/>
                  <a:gd name="T26" fmla="*/ 258 w 603"/>
                  <a:gd name="T27" fmla="*/ 286 h 303"/>
                  <a:gd name="T28" fmla="*/ 298 w 603"/>
                  <a:gd name="T29" fmla="*/ 258 h 303"/>
                  <a:gd name="T30" fmla="*/ 339 w 603"/>
                  <a:gd name="T31" fmla="*/ 286 h 303"/>
                  <a:gd name="T32" fmla="*/ 354 w 603"/>
                  <a:gd name="T33" fmla="*/ 294 h 303"/>
                  <a:gd name="T34" fmla="*/ 354 w 603"/>
                  <a:gd name="T35" fmla="*/ 294 h 303"/>
                  <a:gd name="T36" fmla="*/ 369 w 603"/>
                  <a:gd name="T37" fmla="*/ 286 h 303"/>
                  <a:gd name="T38" fmla="*/ 410 w 603"/>
                  <a:gd name="T39" fmla="*/ 258 h 303"/>
                  <a:gd name="T40" fmla="*/ 451 w 603"/>
                  <a:gd name="T41" fmla="*/ 286 h 303"/>
                  <a:gd name="T42" fmla="*/ 466 w 603"/>
                  <a:gd name="T43" fmla="*/ 294 h 303"/>
                  <a:gd name="T44" fmla="*/ 466 w 603"/>
                  <a:gd name="T45" fmla="*/ 294 h 303"/>
                  <a:gd name="T46" fmla="*/ 481 w 603"/>
                  <a:gd name="T47" fmla="*/ 286 h 303"/>
                  <a:gd name="T48" fmla="*/ 522 w 603"/>
                  <a:gd name="T49" fmla="*/ 258 h 303"/>
                  <a:gd name="T50" fmla="*/ 569 w 603"/>
                  <a:gd name="T51" fmla="*/ 291 h 303"/>
                  <a:gd name="T52" fmla="*/ 585 w 603"/>
                  <a:gd name="T53" fmla="*/ 301 h 303"/>
                  <a:gd name="T54" fmla="*/ 585 w 603"/>
                  <a:gd name="T55" fmla="*/ 301 h 303"/>
                  <a:gd name="T56" fmla="*/ 603 w 603"/>
                  <a:gd name="T57" fmla="*/ 283 h 303"/>
                  <a:gd name="T58" fmla="*/ 602 w 603"/>
                  <a:gd name="T59" fmla="*/ 279 h 303"/>
                  <a:gd name="T60" fmla="*/ 522 w 603"/>
                  <a:gd name="T61" fmla="*/ 222 h 303"/>
                  <a:gd name="T62" fmla="*/ 466 w 603"/>
                  <a:gd name="T63" fmla="*/ 248 h 303"/>
                  <a:gd name="T64" fmla="*/ 410 w 603"/>
                  <a:gd name="T65" fmla="*/ 222 h 303"/>
                  <a:gd name="T66" fmla="*/ 354 w 603"/>
                  <a:gd name="T67" fmla="*/ 248 h 303"/>
                  <a:gd name="T68" fmla="*/ 298 w 603"/>
                  <a:gd name="T69" fmla="*/ 222 h 303"/>
                  <a:gd name="T70" fmla="*/ 243 w 603"/>
                  <a:gd name="T71" fmla="*/ 247 h 303"/>
                  <a:gd name="T72" fmla="*/ 187 w 603"/>
                  <a:gd name="T73" fmla="*/ 222 h 303"/>
                  <a:gd name="T74" fmla="*/ 131 w 603"/>
                  <a:gd name="T75" fmla="*/ 247 h 303"/>
                  <a:gd name="T76" fmla="*/ 75 w 603"/>
                  <a:gd name="T77" fmla="*/ 222 h 303"/>
                  <a:gd name="T78" fmla="*/ 48 w 603"/>
                  <a:gd name="T79" fmla="*/ 226 h 303"/>
                  <a:gd name="T80" fmla="*/ 298 w 603"/>
                  <a:gd name="T81" fmla="*/ 36 h 303"/>
                  <a:gd name="T82" fmla="*/ 553 w 603"/>
                  <a:gd name="T83" fmla="*/ 228 h 303"/>
                  <a:gd name="T84" fmla="*/ 522 w 603"/>
                  <a:gd name="T85" fmla="*/ 222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3" h="303">
                    <a:moveTo>
                      <a:pt x="602" y="279"/>
                    </a:moveTo>
                    <a:cubicBezTo>
                      <a:pt x="579" y="117"/>
                      <a:pt x="451" y="0"/>
                      <a:pt x="298" y="0"/>
                    </a:cubicBezTo>
                    <a:cubicBezTo>
                      <a:pt x="144" y="0"/>
                      <a:pt x="16" y="121"/>
                      <a:pt x="1" y="282"/>
                    </a:cubicBezTo>
                    <a:cubicBezTo>
                      <a:pt x="0" y="291"/>
                      <a:pt x="7" y="299"/>
                      <a:pt x="16" y="301"/>
                    </a:cubicBezTo>
                    <a:cubicBezTo>
                      <a:pt x="25" y="303"/>
                      <a:pt x="34" y="297"/>
                      <a:pt x="36" y="288"/>
                    </a:cubicBezTo>
                    <a:cubicBezTo>
                      <a:pt x="41" y="268"/>
                      <a:pt x="54" y="258"/>
                      <a:pt x="75" y="258"/>
                    </a:cubicBezTo>
                    <a:cubicBezTo>
                      <a:pt x="92" y="258"/>
                      <a:pt x="102" y="265"/>
                      <a:pt x="116" y="286"/>
                    </a:cubicBezTo>
                    <a:cubicBezTo>
                      <a:pt x="119" y="291"/>
                      <a:pt x="125" y="294"/>
                      <a:pt x="131" y="294"/>
                    </a:cubicBezTo>
                    <a:cubicBezTo>
                      <a:pt x="137" y="294"/>
                      <a:pt x="142" y="291"/>
                      <a:pt x="146" y="286"/>
                    </a:cubicBezTo>
                    <a:cubicBezTo>
                      <a:pt x="157" y="269"/>
                      <a:pt x="173" y="258"/>
                      <a:pt x="187" y="258"/>
                    </a:cubicBezTo>
                    <a:cubicBezTo>
                      <a:pt x="204" y="258"/>
                      <a:pt x="214" y="265"/>
                      <a:pt x="227" y="286"/>
                    </a:cubicBezTo>
                    <a:cubicBezTo>
                      <a:pt x="231" y="291"/>
                      <a:pt x="236" y="294"/>
                      <a:pt x="242" y="294"/>
                    </a:cubicBezTo>
                    <a:cubicBezTo>
                      <a:pt x="242" y="294"/>
                      <a:pt x="242" y="294"/>
                      <a:pt x="242" y="294"/>
                    </a:cubicBezTo>
                    <a:cubicBezTo>
                      <a:pt x="249" y="294"/>
                      <a:pt x="254" y="291"/>
                      <a:pt x="258" y="286"/>
                    </a:cubicBezTo>
                    <a:cubicBezTo>
                      <a:pt x="269" y="269"/>
                      <a:pt x="284" y="258"/>
                      <a:pt x="298" y="258"/>
                    </a:cubicBezTo>
                    <a:cubicBezTo>
                      <a:pt x="312" y="258"/>
                      <a:pt x="328" y="269"/>
                      <a:pt x="339" y="286"/>
                    </a:cubicBezTo>
                    <a:cubicBezTo>
                      <a:pt x="342" y="291"/>
                      <a:pt x="348" y="294"/>
                      <a:pt x="354" y="294"/>
                    </a:cubicBezTo>
                    <a:cubicBezTo>
                      <a:pt x="354" y="294"/>
                      <a:pt x="354" y="294"/>
                      <a:pt x="354" y="294"/>
                    </a:cubicBezTo>
                    <a:cubicBezTo>
                      <a:pt x="360" y="294"/>
                      <a:pt x="366" y="291"/>
                      <a:pt x="369" y="286"/>
                    </a:cubicBezTo>
                    <a:cubicBezTo>
                      <a:pt x="380" y="269"/>
                      <a:pt x="396" y="258"/>
                      <a:pt x="410" y="258"/>
                    </a:cubicBezTo>
                    <a:cubicBezTo>
                      <a:pt x="424" y="258"/>
                      <a:pt x="440" y="269"/>
                      <a:pt x="451" y="286"/>
                    </a:cubicBezTo>
                    <a:cubicBezTo>
                      <a:pt x="454" y="291"/>
                      <a:pt x="460" y="294"/>
                      <a:pt x="466" y="294"/>
                    </a:cubicBezTo>
                    <a:cubicBezTo>
                      <a:pt x="466" y="294"/>
                      <a:pt x="466" y="294"/>
                      <a:pt x="466" y="294"/>
                    </a:cubicBezTo>
                    <a:cubicBezTo>
                      <a:pt x="472" y="294"/>
                      <a:pt x="478" y="291"/>
                      <a:pt x="481" y="286"/>
                    </a:cubicBezTo>
                    <a:cubicBezTo>
                      <a:pt x="492" y="269"/>
                      <a:pt x="508" y="258"/>
                      <a:pt x="522" y="258"/>
                    </a:cubicBezTo>
                    <a:cubicBezTo>
                      <a:pt x="543" y="258"/>
                      <a:pt x="558" y="269"/>
                      <a:pt x="569" y="291"/>
                    </a:cubicBezTo>
                    <a:cubicBezTo>
                      <a:pt x="572" y="297"/>
                      <a:pt x="578" y="301"/>
                      <a:pt x="585" y="301"/>
                    </a:cubicBezTo>
                    <a:cubicBezTo>
                      <a:pt x="585" y="301"/>
                      <a:pt x="585" y="301"/>
                      <a:pt x="585" y="301"/>
                    </a:cubicBezTo>
                    <a:cubicBezTo>
                      <a:pt x="595" y="301"/>
                      <a:pt x="603" y="293"/>
                      <a:pt x="603" y="283"/>
                    </a:cubicBezTo>
                    <a:cubicBezTo>
                      <a:pt x="603" y="282"/>
                      <a:pt x="603" y="280"/>
                      <a:pt x="602" y="279"/>
                    </a:cubicBezTo>
                    <a:close/>
                    <a:moveTo>
                      <a:pt x="522" y="222"/>
                    </a:moveTo>
                    <a:cubicBezTo>
                      <a:pt x="502" y="222"/>
                      <a:pt x="482" y="231"/>
                      <a:pt x="466" y="248"/>
                    </a:cubicBezTo>
                    <a:cubicBezTo>
                      <a:pt x="450" y="231"/>
                      <a:pt x="430" y="222"/>
                      <a:pt x="410" y="222"/>
                    </a:cubicBezTo>
                    <a:cubicBezTo>
                      <a:pt x="390" y="222"/>
                      <a:pt x="370" y="231"/>
                      <a:pt x="354" y="248"/>
                    </a:cubicBezTo>
                    <a:cubicBezTo>
                      <a:pt x="338" y="231"/>
                      <a:pt x="318" y="222"/>
                      <a:pt x="298" y="222"/>
                    </a:cubicBezTo>
                    <a:cubicBezTo>
                      <a:pt x="279" y="222"/>
                      <a:pt x="259" y="231"/>
                      <a:pt x="243" y="247"/>
                    </a:cubicBezTo>
                    <a:cubicBezTo>
                      <a:pt x="230" y="233"/>
                      <a:pt x="213" y="222"/>
                      <a:pt x="187" y="222"/>
                    </a:cubicBezTo>
                    <a:cubicBezTo>
                      <a:pt x="167" y="222"/>
                      <a:pt x="147" y="231"/>
                      <a:pt x="131" y="247"/>
                    </a:cubicBezTo>
                    <a:cubicBezTo>
                      <a:pt x="118" y="233"/>
                      <a:pt x="101" y="222"/>
                      <a:pt x="75" y="222"/>
                    </a:cubicBezTo>
                    <a:cubicBezTo>
                      <a:pt x="65" y="222"/>
                      <a:pt x="57" y="224"/>
                      <a:pt x="48" y="226"/>
                    </a:cubicBezTo>
                    <a:cubicBezTo>
                      <a:pt x="83" y="115"/>
                      <a:pt x="182" y="36"/>
                      <a:pt x="298" y="36"/>
                    </a:cubicBezTo>
                    <a:cubicBezTo>
                      <a:pt x="415" y="36"/>
                      <a:pt x="515" y="114"/>
                      <a:pt x="553" y="228"/>
                    </a:cubicBezTo>
                    <a:cubicBezTo>
                      <a:pt x="542" y="224"/>
                      <a:pt x="531" y="222"/>
                      <a:pt x="522" y="222"/>
                    </a:cubicBezTo>
                    <a:close/>
                  </a:path>
                </a:pathLst>
              </a:custGeom>
              <a:solidFill>
                <a:schemeClr val="accent2"/>
              </a:solidFill>
              <a:ln w="15875">
                <a:noFill/>
                <a:round/>
                <a:headEnd/>
                <a:tailEnd/>
              </a:ln>
              <a:extLst/>
            </p:spPr>
            <p:txBody>
              <a:bodyPr vert="horz" wrap="square" lIns="93260" tIns="46630" rIns="93260" bIns="46630" numCol="1" anchor="t" anchorCtr="0" compatLnSpc="1">
                <a:prstTxWarp prst="textNoShape">
                  <a:avLst/>
                </a:prstTxWarp>
              </a:bodyPr>
              <a:lstStyle/>
              <a:p>
                <a:endParaRPr lang="en-US" sz="1836"/>
              </a:p>
            </p:txBody>
          </p:sp>
          <p:sp>
            <p:nvSpPr>
              <p:cNvPr id="433" name="Freeform 11"/>
              <p:cNvSpPr>
                <a:spLocks noEditPoints="1"/>
              </p:cNvSpPr>
              <p:nvPr/>
            </p:nvSpPr>
            <p:spPr bwMode="auto">
              <a:xfrm>
                <a:off x="10027330" y="2633037"/>
                <a:ext cx="433037" cy="385590"/>
              </a:xfrm>
              <a:custGeom>
                <a:avLst/>
                <a:gdLst>
                  <a:gd name="T0" fmla="*/ 337 w 339"/>
                  <a:gd name="T1" fmla="*/ 14 h 301"/>
                  <a:gd name="T2" fmla="*/ 320 w 339"/>
                  <a:gd name="T3" fmla="*/ 0 h 301"/>
                  <a:gd name="T4" fmla="*/ 306 w 339"/>
                  <a:gd name="T5" fmla="*/ 0 h 301"/>
                  <a:gd name="T6" fmla="*/ 1 w 339"/>
                  <a:gd name="T7" fmla="*/ 282 h 301"/>
                  <a:gd name="T8" fmla="*/ 16 w 339"/>
                  <a:gd name="T9" fmla="*/ 301 h 301"/>
                  <a:gd name="T10" fmla="*/ 19 w 339"/>
                  <a:gd name="T11" fmla="*/ 301 h 301"/>
                  <a:gd name="T12" fmla="*/ 36 w 339"/>
                  <a:gd name="T13" fmla="*/ 288 h 301"/>
                  <a:gd name="T14" fmla="*/ 76 w 339"/>
                  <a:gd name="T15" fmla="*/ 258 h 301"/>
                  <a:gd name="T16" fmla="*/ 119 w 339"/>
                  <a:gd name="T17" fmla="*/ 286 h 301"/>
                  <a:gd name="T18" fmla="*/ 138 w 339"/>
                  <a:gd name="T19" fmla="*/ 294 h 301"/>
                  <a:gd name="T20" fmla="*/ 151 w 339"/>
                  <a:gd name="T21" fmla="*/ 278 h 301"/>
                  <a:gd name="T22" fmla="*/ 328 w 339"/>
                  <a:gd name="T23" fmla="*/ 35 h 301"/>
                  <a:gd name="T24" fmla="*/ 337 w 339"/>
                  <a:gd name="T25" fmla="*/ 14 h 301"/>
                  <a:gd name="T26" fmla="*/ 122 w 339"/>
                  <a:gd name="T27" fmla="*/ 237 h 301"/>
                  <a:gd name="T28" fmla="*/ 76 w 339"/>
                  <a:gd name="T29" fmla="*/ 222 h 301"/>
                  <a:gd name="T30" fmla="*/ 49 w 339"/>
                  <a:gd name="T31" fmla="*/ 227 h 301"/>
                  <a:gd name="T32" fmla="*/ 248 w 339"/>
                  <a:gd name="T33" fmla="*/ 43 h 301"/>
                  <a:gd name="T34" fmla="*/ 122 w 339"/>
                  <a:gd name="T35"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301">
                    <a:moveTo>
                      <a:pt x="337" y="14"/>
                    </a:moveTo>
                    <a:cubicBezTo>
                      <a:pt x="335" y="6"/>
                      <a:pt x="328" y="0"/>
                      <a:pt x="320" y="0"/>
                    </a:cubicBezTo>
                    <a:cubicBezTo>
                      <a:pt x="306" y="0"/>
                      <a:pt x="306" y="0"/>
                      <a:pt x="306" y="0"/>
                    </a:cubicBezTo>
                    <a:cubicBezTo>
                      <a:pt x="147" y="0"/>
                      <a:pt x="16" y="121"/>
                      <a:pt x="1" y="282"/>
                    </a:cubicBezTo>
                    <a:cubicBezTo>
                      <a:pt x="0" y="291"/>
                      <a:pt x="7" y="299"/>
                      <a:pt x="16" y="301"/>
                    </a:cubicBezTo>
                    <a:cubicBezTo>
                      <a:pt x="17" y="301"/>
                      <a:pt x="18" y="301"/>
                      <a:pt x="19" y="301"/>
                    </a:cubicBezTo>
                    <a:cubicBezTo>
                      <a:pt x="27" y="301"/>
                      <a:pt x="34" y="296"/>
                      <a:pt x="36" y="288"/>
                    </a:cubicBezTo>
                    <a:cubicBezTo>
                      <a:pt x="41" y="268"/>
                      <a:pt x="55" y="258"/>
                      <a:pt x="76" y="258"/>
                    </a:cubicBezTo>
                    <a:cubicBezTo>
                      <a:pt x="97" y="258"/>
                      <a:pt x="106" y="267"/>
                      <a:pt x="119" y="286"/>
                    </a:cubicBezTo>
                    <a:cubicBezTo>
                      <a:pt x="123" y="292"/>
                      <a:pt x="130" y="295"/>
                      <a:pt x="138" y="294"/>
                    </a:cubicBezTo>
                    <a:cubicBezTo>
                      <a:pt x="145" y="292"/>
                      <a:pt x="151" y="286"/>
                      <a:pt x="151" y="278"/>
                    </a:cubicBezTo>
                    <a:cubicBezTo>
                      <a:pt x="165" y="173"/>
                      <a:pt x="229" y="84"/>
                      <a:pt x="328" y="35"/>
                    </a:cubicBezTo>
                    <a:cubicBezTo>
                      <a:pt x="335" y="31"/>
                      <a:pt x="339" y="22"/>
                      <a:pt x="337" y="14"/>
                    </a:cubicBezTo>
                    <a:close/>
                    <a:moveTo>
                      <a:pt x="122" y="237"/>
                    </a:moveTo>
                    <a:cubicBezTo>
                      <a:pt x="111" y="228"/>
                      <a:pt x="96" y="222"/>
                      <a:pt x="76" y="222"/>
                    </a:cubicBezTo>
                    <a:cubicBezTo>
                      <a:pt x="66" y="222"/>
                      <a:pt x="57" y="224"/>
                      <a:pt x="49" y="227"/>
                    </a:cubicBezTo>
                    <a:cubicBezTo>
                      <a:pt x="78" y="133"/>
                      <a:pt x="154" y="63"/>
                      <a:pt x="248" y="43"/>
                    </a:cubicBezTo>
                    <a:cubicBezTo>
                      <a:pt x="184" y="92"/>
                      <a:pt x="141" y="159"/>
                      <a:pt x="122" y="237"/>
                    </a:cubicBezTo>
                    <a:close/>
                  </a:path>
                </a:pathLst>
              </a:custGeom>
              <a:solidFill>
                <a:schemeClr val="accent2"/>
              </a:solidFill>
              <a:ln w="15875">
                <a:noFill/>
                <a:round/>
                <a:headEnd/>
                <a:tailEnd/>
              </a:ln>
              <a:extLst/>
            </p:spPr>
            <p:txBody>
              <a:bodyPr vert="horz" wrap="square" lIns="93260" tIns="46630" rIns="93260" bIns="46630" numCol="1" anchor="t" anchorCtr="0" compatLnSpc="1">
                <a:prstTxWarp prst="textNoShape">
                  <a:avLst/>
                </a:prstTxWarp>
              </a:bodyPr>
              <a:lstStyle/>
              <a:p>
                <a:endParaRPr lang="en-US" sz="1836" dirty="0"/>
              </a:p>
            </p:txBody>
          </p:sp>
          <p:sp>
            <p:nvSpPr>
              <p:cNvPr id="434" name="Line 93"/>
              <p:cNvSpPr>
                <a:spLocks noChangeShapeType="1"/>
              </p:cNvSpPr>
              <p:nvPr/>
            </p:nvSpPr>
            <p:spPr bwMode="auto">
              <a:xfrm>
                <a:off x="10310470" y="396077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endParaRPr lang="en-US" sz="1836"/>
              </a:p>
            </p:txBody>
          </p:sp>
          <p:sp>
            <p:nvSpPr>
              <p:cNvPr id="435" name="Line 94"/>
              <p:cNvSpPr>
                <a:spLocks noChangeShapeType="1"/>
              </p:cNvSpPr>
              <p:nvPr/>
            </p:nvSpPr>
            <p:spPr bwMode="auto">
              <a:xfrm>
                <a:off x="10310470" y="3960774"/>
                <a:ext cx="0" cy="0"/>
              </a:xfrm>
              <a:prstGeom prst="line">
                <a:avLst/>
              </a:prstGeom>
              <a:noFill/>
              <a:ln w="11113" cap="flat">
                <a:solidFill>
                  <a:srgbClr val="06C1EA"/>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endParaRPr lang="en-US" sz="1836"/>
              </a:p>
            </p:txBody>
          </p:sp>
        </p:grpSp>
        <p:sp>
          <p:nvSpPr>
            <p:cNvPr id="427" name="Rectangle 426"/>
            <p:cNvSpPr/>
            <p:nvPr/>
          </p:nvSpPr>
          <p:spPr bwMode="auto">
            <a:xfrm>
              <a:off x="9439598" y="2830318"/>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182880" bIns="146304" numCol="1" spcCol="0" rtlCol="0" fromWordArt="0" anchor="t" anchorCtr="0" forceAA="0" compatLnSpc="1">
              <a:prstTxWarp prst="textNoShape">
                <a:avLst/>
              </a:prstTxWarp>
              <a:noAutofit/>
            </a:bodyPr>
            <a:lstStyle/>
            <a:p>
              <a:pPr marL="239666" defTabSz="932266"/>
              <a:r>
                <a:rPr lang="en-US" sz="40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439" name="Group 438"/>
          <p:cNvGrpSpPr/>
          <p:nvPr/>
        </p:nvGrpSpPr>
        <p:grpSpPr>
          <a:xfrm>
            <a:off x="6179516" y="1910167"/>
            <a:ext cx="2468880" cy="2468880"/>
            <a:chOff x="6230681" y="-411947"/>
            <a:chExt cx="2468880" cy="2468880"/>
          </a:xfrm>
        </p:grpSpPr>
        <p:sp>
          <p:nvSpPr>
            <p:cNvPr id="440" name="Oval 439"/>
            <p:cNvSpPr>
              <a:spLocks noChangeAspect="1"/>
            </p:cNvSpPr>
            <p:nvPr/>
          </p:nvSpPr>
          <p:spPr bwMode="auto">
            <a:xfrm>
              <a:off x="6230681" y="-411947"/>
              <a:ext cx="2468880" cy="2468880"/>
            </a:xfrm>
            <a:prstGeom prst="ellipse">
              <a:avLst/>
            </a:prstGeom>
            <a:noFill/>
            <a:ln w="28575">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41" name="Group 440"/>
            <p:cNvGrpSpPr/>
            <p:nvPr/>
          </p:nvGrpSpPr>
          <p:grpSpPr>
            <a:xfrm>
              <a:off x="6780689" y="231164"/>
              <a:ext cx="1729152" cy="1290028"/>
              <a:chOff x="1672372" y="2612324"/>
              <a:chExt cx="1729152" cy="1290028"/>
            </a:xfrm>
          </p:grpSpPr>
          <p:grpSp>
            <p:nvGrpSpPr>
              <p:cNvPr id="443" name="Group 442"/>
              <p:cNvGrpSpPr/>
              <p:nvPr/>
            </p:nvGrpSpPr>
            <p:grpSpPr>
              <a:xfrm>
                <a:off x="2081887" y="3412499"/>
                <a:ext cx="744191" cy="489853"/>
                <a:chOff x="5386606" y="2477739"/>
                <a:chExt cx="4020698" cy="2646568"/>
              </a:xfrm>
            </p:grpSpPr>
            <p:sp>
              <p:nvSpPr>
                <p:cNvPr id="452" name="Rectangle 451"/>
                <p:cNvSpPr/>
                <p:nvPr/>
              </p:nvSpPr>
              <p:spPr bwMode="auto">
                <a:xfrm rot="13195832">
                  <a:off x="5386606" y="2477739"/>
                  <a:ext cx="3348825" cy="1051572"/>
                </a:xfrm>
                <a:prstGeom prst="rect">
                  <a:avLst/>
                </a:prstGeom>
                <a:no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53" name="Oval 452"/>
                <p:cNvSpPr/>
                <p:nvPr/>
              </p:nvSpPr>
              <p:spPr bwMode="auto">
                <a:xfrm rot="13195832" flipH="1">
                  <a:off x="7302195" y="3019198"/>
                  <a:ext cx="2105109" cy="2105109"/>
                </a:xfrm>
                <a:prstGeom prst="ellipse">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54" name="Group 453"/>
                <p:cNvGrpSpPr/>
                <p:nvPr/>
              </p:nvGrpSpPr>
              <p:grpSpPr>
                <a:xfrm rot="13195832" flipH="1">
                  <a:off x="7469019" y="3196927"/>
                  <a:ext cx="1754579" cy="1754580"/>
                  <a:chOff x="4960949" y="-1948160"/>
                  <a:chExt cx="6094506" cy="6094506"/>
                </a:xfrm>
                <a:solidFill>
                  <a:schemeClr val="bg1"/>
                </a:solidFill>
              </p:grpSpPr>
              <p:grpSp>
                <p:nvGrpSpPr>
                  <p:cNvPr id="468" name="Group 467"/>
                  <p:cNvGrpSpPr/>
                  <p:nvPr/>
                </p:nvGrpSpPr>
                <p:grpSpPr>
                  <a:xfrm>
                    <a:off x="4960949" y="-1948160"/>
                    <a:ext cx="6094506" cy="6094506"/>
                    <a:chOff x="1617736" y="1506812"/>
                    <a:chExt cx="6094506" cy="6094506"/>
                  </a:xfrm>
                  <a:grpFill/>
                </p:grpSpPr>
                <p:grpSp>
                  <p:nvGrpSpPr>
                    <p:cNvPr id="483" name="Group 482"/>
                    <p:cNvGrpSpPr/>
                    <p:nvPr/>
                  </p:nvGrpSpPr>
                  <p:grpSpPr>
                    <a:xfrm>
                      <a:off x="4329559" y="1506812"/>
                      <a:ext cx="670859" cy="6094506"/>
                      <a:chOff x="6764185" y="1829778"/>
                      <a:chExt cx="670859" cy="6094506"/>
                    </a:xfrm>
                    <a:grpFill/>
                  </p:grpSpPr>
                  <p:sp>
                    <p:nvSpPr>
                      <p:cNvPr id="487" name="Oval 486"/>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8" name="Oval 487"/>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84" name="Group 483"/>
                    <p:cNvGrpSpPr/>
                    <p:nvPr/>
                  </p:nvGrpSpPr>
                  <p:grpSpPr>
                    <a:xfrm rot="5400000">
                      <a:off x="4329559" y="1506812"/>
                      <a:ext cx="670859" cy="6094506"/>
                      <a:chOff x="6764185" y="1829778"/>
                      <a:chExt cx="670859" cy="6094506"/>
                    </a:xfrm>
                    <a:grpFill/>
                  </p:grpSpPr>
                  <p:sp>
                    <p:nvSpPr>
                      <p:cNvPr id="485" name="Oval 48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6" name="Oval 48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9" name="Group 468"/>
                  <p:cNvGrpSpPr/>
                  <p:nvPr/>
                </p:nvGrpSpPr>
                <p:grpSpPr>
                  <a:xfrm rot="1800000">
                    <a:off x="4960949" y="-1948160"/>
                    <a:ext cx="6094506" cy="6094506"/>
                    <a:chOff x="1617736" y="1506812"/>
                    <a:chExt cx="6094506" cy="6094506"/>
                  </a:xfrm>
                  <a:grpFill/>
                </p:grpSpPr>
                <p:grpSp>
                  <p:nvGrpSpPr>
                    <p:cNvPr id="477" name="Group 476"/>
                    <p:cNvGrpSpPr/>
                    <p:nvPr/>
                  </p:nvGrpSpPr>
                  <p:grpSpPr>
                    <a:xfrm>
                      <a:off x="4329559" y="1506812"/>
                      <a:ext cx="670859" cy="6094506"/>
                      <a:chOff x="6764185" y="1829778"/>
                      <a:chExt cx="670859" cy="6094506"/>
                    </a:xfrm>
                    <a:grpFill/>
                  </p:grpSpPr>
                  <p:sp>
                    <p:nvSpPr>
                      <p:cNvPr id="481" name="Oval 480"/>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2" name="Oval 481"/>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8" name="Group 477"/>
                    <p:cNvGrpSpPr/>
                    <p:nvPr/>
                  </p:nvGrpSpPr>
                  <p:grpSpPr>
                    <a:xfrm rot="5400000">
                      <a:off x="4329559" y="1506812"/>
                      <a:ext cx="670859" cy="6094506"/>
                      <a:chOff x="6764185" y="1829778"/>
                      <a:chExt cx="670859" cy="6094506"/>
                    </a:xfrm>
                    <a:grpFill/>
                  </p:grpSpPr>
                  <p:sp>
                    <p:nvSpPr>
                      <p:cNvPr id="479" name="Oval 478"/>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0" name="Oval 479"/>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70" name="Group 469"/>
                  <p:cNvGrpSpPr/>
                  <p:nvPr/>
                </p:nvGrpSpPr>
                <p:grpSpPr>
                  <a:xfrm rot="3600000">
                    <a:off x="4960949" y="-1948160"/>
                    <a:ext cx="6094506" cy="6094506"/>
                    <a:chOff x="1617736" y="1506812"/>
                    <a:chExt cx="6094506" cy="6094506"/>
                  </a:xfrm>
                  <a:grpFill/>
                </p:grpSpPr>
                <p:grpSp>
                  <p:nvGrpSpPr>
                    <p:cNvPr id="471" name="Group 470"/>
                    <p:cNvGrpSpPr/>
                    <p:nvPr/>
                  </p:nvGrpSpPr>
                  <p:grpSpPr>
                    <a:xfrm>
                      <a:off x="4329559" y="1506812"/>
                      <a:ext cx="670859" cy="6094506"/>
                      <a:chOff x="6764185" y="1829778"/>
                      <a:chExt cx="670859" cy="6094506"/>
                    </a:xfrm>
                    <a:grpFill/>
                  </p:grpSpPr>
                  <p:sp>
                    <p:nvSpPr>
                      <p:cNvPr id="475" name="Oval 47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76" name="Oval 47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2" name="Group 471"/>
                    <p:cNvGrpSpPr/>
                    <p:nvPr/>
                  </p:nvGrpSpPr>
                  <p:grpSpPr>
                    <a:xfrm rot="5400000">
                      <a:off x="4329559" y="1506812"/>
                      <a:ext cx="670859" cy="6094506"/>
                      <a:chOff x="6764185" y="1829778"/>
                      <a:chExt cx="670859" cy="6094506"/>
                    </a:xfrm>
                    <a:grpFill/>
                  </p:grpSpPr>
                  <p:sp>
                    <p:nvSpPr>
                      <p:cNvPr id="473" name="Oval 472"/>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74" name="Oval 473"/>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55" name="Group 454"/>
                <p:cNvGrpSpPr/>
                <p:nvPr/>
              </p:nvGrpSpPr>
              <p:grpSpPr>
                <a:xfrm rot="13195832" flipH="1">
                  <a:off x="7888633" y="3616540"/>
                  <a:ext cx="915353" cy="915353"/>
                  <a:chOff x="15721982" y="-2607479"/>
                  <a:chExt cx="3179460" cy="3179460"/>
                </a:xfrm>
                <a:solidFill>
                  <a:schemeClr val="bg1"/>
                </a:solidFill>
              </p:grpSpPr>
              <p:grpSp>
                <p:nvGrpSpPr>
                  <p:cNvPr id="456" name="Group 455"/>
                  <p:cNvGrpSpPr/>
                  <p:nvPr/>
                </p:nvGrpSpPr>
                <p:grpSpPr>
                  <a:xfrm>
                    <a:off x="16976282" y="-2607479"/>
                    <a:ext cx="670859" cy="3179460"/>
                    <a:chOff x="6764185" y="4744824"/>
                    <a:chExt cx="670859" cy="3179460"/>
                  </a:xfrm>
                  <a:grpFill/>
                </p:grpSpPr>
                <p:sp>
                  <p:nvSpPr>
                    <p:cNvPr id="466" name="Oval 465"/>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7" name="Oval 466"/>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7" name="Group 456"/>
                  <p:cNvGrpSpPr/>
                  <p:nvPr/>
                </p:nvGrpSpPr>
                <p:grpSpPr>
                  <a:xfrm rot="2700000">
                    <a:off x="16976282" y="-2607479"/>
                    <a:ext cx="670859" cy="3179460"/>
                    <a:chOff x="6764185" y="4744824"/>
                    <a:chExt cx="670859" cy="3179460"/>
                  </a:xfrm>
                  <a:grpFill/>
                </p:grpSpPr>
                <p:sp>
                  <p:nvSpPr>
                    <p:cNvPr id="464" name="Oval 463"/>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5" name="Oval 464"/>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8" name="Group 457"/>
                  <p:cNvGrpSpPr/>
                  <p:nvPr/>
                </p:nvGrpSpPr>
                <p:grpSpPr>
                  <a:xfrm rot="5400000">
                    <a:off x="16976282" y="-2607479"/>
                    <a:ext cx="670859" cy="3179460"/>
                    <a:chOff x="6764185" y="4744824"/>
                    <a:chExt cx="670859" cy="3179460"/>
                  </a:xfrm>
                  <a:grpFill/>
                </p:grpSpPr>
                <p:sp>
                  <p:nvSpPr>
                    <p:cNvPr id="462" name="Oval 461"/>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3" name="Oval 462"/>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9" name="Group 458"/>
                  <p:cNvGrpSpPr/>
                  <p:nvPr/>
                </p:nvGrpSpPr>
                <p:grpSpPr>
                  <a:xfrm rot="8100000">
                    <a:off x="16976282" y="-2607479"/>
                    <a:ext cx="670859" cy="3179460"/>
                    <a:chOff x="6764185" y="4744824"/>
                    <a:chExt cx="670859" cy="3179460"/>
                  </a:xfrm>
                  <a:grpFill/>
                </p:grpSpPr>
                <p:sp>
                  <p:nvSpPr>
                    <p:cNvPr id="460" name="Oval 459"/>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1" name="Oval 460"/>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44" name="Group 443"/>
              <p:cNvGrpSpPr/>
              <p:nvPr/>
            </p:nvGrpSpPr>
            <p:grpSpPr>
              <a:xfrm>
                <a:off x="1672372" y="2612324"/>
                <a:ext cx="1729152" cy="1255420"/>
                <a:chOff x="1657126" y="2627734"/>
                <a:chExt cx="1729152" cy="1255420"/>
              </a:xfrm>
            </p:grpSpPr>
            <p:sp>
              <p:nvSpPr>
                <p:cNvPr id="445" name="Freeform 5"/>
                <p:cNvSpPr>
                  <a:spLocks/>
                </p:cNvSpPr>
                <p:nvPr/>
              </p:nvSpPr>
              <p:spPr bwMode="auto">
                <a:xfrm rot="3938007" flipH="1">
                  <a:off x="2443165" y="2620313"/>
                  <a:ext cx="547740" cy="775982"/>
                </a:xfrm>
                <a:custGeom>
                  <a:avLst/>
                  <a:gdLst>
                    <a:gd name="T0" fmla="*/ 0 w 180"/>
                    <a:gd name="T1" fmla="*/ 89 h 236"/>
                    <a:gd name="T2" fmla="*/ 90 w 180"/>
                    <a:gd name="T3" fmla="*/ 0 h 236"/>
                    <a:gd name="T4" fmla="*/ 180 w 180"/>
                    <a:gd name="T5" fmla="*/ 89 h 236"/>
                    <a:gd name="T6" fmla="*/ 90 w 180"/>
                    <a:gd name="T7" fmla="*/ 179 h 236"/>
                    <a:gd name="T8" fmla="*/ 56 w 180"/>
                    <a:gd name="T9" fmla="*/ 172 h 236"/>
                    <a:gd name="T10" fmla="*/ 0 w 180"/>
                    <a:gd name="T11" fmla="*/ 236 h 236"/>
                    <a:gd name="T12" fmla="*/ 0 w 180"/>
                    <a:gd name="T13" fmla="*/ 89 h 236"/>
                  </a:gdLst>
                  <a:ahLst/>
                  <a:cxnLst>
                    <a:cxn ang="0">
                      <a:pos x="T0" y="T1"/>
                    </a:cxn>
                    <a:cxn ang="0">
                      <a:pos x="T2" y="T3"/>
                    </a:cxn>
                    <a:cxn ang="0">
                      <a:pos x="T4" y="T5"/>
                    </a:cxn>
                    <a:cxn ang="0">
                      <a:pos x="T6" y="T7"/>
                    </a:cxn>
                    <a:cxn ang="0">
                      <a:pos x="T8" y="T9"/>
                    </a:cxn>
                    <a:cxn ang="0">
                      <a:pos x="T10" y="T11"/>
                    </a:cxn>
                    <a:cxn ang="0">
                      <a:pos x="T12" y="T13"/>
                    </a:cxn>
                  </a:cxnLst>
                  <a:rect l="0" t="0" r="r" b="b"/>
                  <a:pathLst>
                    <a:path w="180" h="236">
                      <a:moveTo>
                        <a:pt x="0" y="89"/>
                      </a:moveTo>
                      <a:cubicBezTo>
                        <a:pt x="0" y="40"/>
                        <a:pt x="41" y="0"/>
                        <a:pt x="90" y="0"/>
                      </a:cubicBezTo>
                      <a:cubicBezTo>
                        <a:pt x="140" y="0"/>
                        <a:pt x="180" y="40"/>
                        <a:pt x="180" y="89"/>
                      </a:cubicBezTo>
                      <a:cubicBezTo>
                        <a:pt x="180" y="139"/>
                        <a:pt x="140" y="179"/>
                        <a:pt x="90" y="179"/>
                      </a:cubicBezTo>
                      <a:cubicBezTo>
                        <a:pt x="78" y="179"/>
                        <a:pt x="66" y="177"/>
                        <a:pt x="56" y="172"/>
                      </a:cubicBezTo>
                      <a:cubicBezTo>
                        <a:pt x="0" y="236"/>
                        <a:pt x="0" y="236"/>
                        <a:pt x="0" y="236"/>
                      </a:cubicBezTo>
                      <a:lnTo>
                        <a:pt x="0" y="89"/>
                      </a:lnTo>
                      <a:close/>
                    </a:path>
                  </a:pathLst>
                </a:custGeom>
                <a:solidFill>
                  <a:schemeClr val="bg1"/>
                </a:solidFill>
                <a:ln w="25400">
                  <a:solidFill>
                    <a:schemeClr val="tx1"/>
                  </a:solidFill>
                </a:ln>
              </p:spPr>
              <p:txBody>
                <a:bodyPr vert="horz" wrap="square" lIns="91440" tIns="45720" rIns="91440" bIns="45720" numCol="1" anchor="t" anchorCtr="0" compatLnSpc="1">
                  <a:prstTxWarp prst="textNoShape">
                    <a:avLst/>
                  </a:prstTxWarp>
                </a:bodyPr>
                <a:lstStyle/>
                <a:p>
                  <a:endParaRPr lang="en-US" sz="1483"/>
                </a:p>
              </p:txBody>
            </p:sp>
            <p:grpSp>
              <p:nvGrpSpPr>
                <p:cNvPr id="446" name="Group 445"/>
                <p:cNvGrpSpPr/>
                <p:nvPr/>
              </p:nvGrpSpPr>
              <p:grpSpPr>
                <a:xfrm>
                  <a:off x="1657126" y="2627734"/>
                  <a:ext cx="715009" cy="1255420"/>
                  <a:chOff x="1549118" y="2647619"/>
                  <a:chExt cx="715009" cy="1255420"/>
                </a:xfrm>
              </p:grpSpPr>
              <p:sp>
                <p:nvSpPr>
                  <p:cNvPr id="448" name="Freeform 447"/>
                  <p:cNvSpPr>
                    <a:spLocks/>
                  </p:cNvSpPr>
                  <p:nvPr/>
                </p:nvSpPr>
                <p:spPr bwMode="auto">
                  <a:xfrm>
                    <a:off x="1549119" y="2652607"/>
                    <a:ext cx="715008" cy="1250432"/>
                  </a:xfrm>
                  <a:custGeom>
                    <a:avLst/>
                    <a:gdLst>
                      <a:gd name="T0" fmla="*/ 912 w 913"/>
                      <a:gd name="T1" fmla="*/ 429 h 1599"/>
                      <a:gd name="T2" fmla="*/ 456 w 913"/>
                      <a:gd name="T3" fmla="*/ 0 h 1599"/>
                      <a:gd name="T4" fmla="*/ 0 w 913"/>
                      <a:gd name="T5" fmla="*/ 457 h 1599"/>
                      <a:gd name="T6" fmla="*/ 0 w 913"/>
                      <a:gd name="T7" fmla="*/ 1599 h 1599"/>
                      <a:gd name="T8" fmla="*/ 808 w 913"/>
                      <a:gd name="T9" fmla="*/ 1599 h 1599"/>
                      <a:gd name="T10" fmla="*/ 799 w 913"/>
                      <a:gd name="T11" fmla="*/ 999 h 1599"/>
                      <a:gd name="T12" fmla="*/ 913 w 913"/>
                      <a:gd name="T13" fmla="*/ 999 h 1599"/>
                      <a:gd name="T14" fmla="*/ 913 w 913"/>
                      <a:gd name="T15" fmla="*/ 429 h 1599"/>
                      <a:gd name="T16" fmla="*/ 912 w 913"/>
                      <a:gd name="T17" fmla="*/ 429 h 1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3" h="1599">
                        <a:moveTo>
                          <a:pt x="912" y="429"/>
                        </a:moveTo>
                        <a:cubicBezTo>
                          <a:pt x="897" y="190"/>
                          <a:pt x="699" y="0"/>
                          <a:pt x="456" y="0"/>
                        </a:cubicBezTo>
                        <a:cubicBezTo>
                          <a:pt x="204" y="0"/>
                          <a:pt x="0" y="205"/>
                          <a:pt x="0" y="457"/>
                        </a:cubicBezTo>
                        <a:cubicBezTo>
                          <a:pt x="0" y="1599"/>
                          <a:pt x="0" y="1599"/>
                          <a:pt x="0" y="1599"/>
                        </a:cubicBezTo>
                        <a:cubicBezTo>
                          <a:pt x="808" y="1599"/>
                          <a:pt x="808" y="1599"/>
                          <a:pt x="808" y="1599"/>
                        </a:cubicBezTo>
                        <a:cubicBezTo>
                          <a:pt x="799" y="999"/>
                          <a:pt x="799" y="999"/>
                          <a:pt x="799" y="999"/>
                        </a:cubicBezTo>
                        <a:cubicBezTo>
                          <a:pt x="913" y="999"/>
                          <a:pt x="913" y="999"/>
                          <a:pt x="913" y="999"/>
                        </a:cubicBezTo>
                        <a:cubicBezTo>
                          <a:pt x="913" y="429"/>
                          <a:pt x="913" y="429"/>
                          <a:pt x="913" y="429"/>
                        </a:cubicBezTo>
                        <a:cubicBezTo>
                          <a:pt x="912" y="429"/>
                          <a:pt x="912" y="429"/>
                          <a:pt x="912" y="429"/>
                        </a:cubicBezTo>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49" name="Freeform 448"/>
                  <p:cNvSpPr>
                    <a:spLocks/>
                  </p:cNvSpPr>
                  <p:nvPr/>
                </p:nvSpPr>
                <p:spPr bwMode="auto">
                  <a:xfrm>
                    <a:off x="1549118" y="2647619"/>
                    <a:ext cx="715008" cy="966092"/>
                  </a:xfrm>
                  <a:custGeom>
                    <a:avLst/>
                    <a:gdLst>
                      <a:gd name="connsiteX0" fmla="*/ 358290 w 715008"/>
                      <a:gd name="connsiteY0" fmla="*/ 0 h 966092"/>
                      <a:gd name="connsiteX1" fmla="*/ 715008 w 715008"/>
                      <a:gd name="connsiteY1" fmla="*/ 316442 h 966092"/>
                      <a:gd name="connsiteX2" fmla="*/ 313504 w 715008"/>
                      <a:gd name="connsiteY2" fmla="*/ 493115 h 966092"/>
                      <a:gd name="connsiteX3" fmla="*/ 268717 w 715008"/>
                      <a:gd name="connsiteY3" fmla="*/ 582630 h 966092"/>
                      <a:gd name="connsiteX4" fmla="*/ 267713 w 715008"/>
                      <a:gd name="connsiteY4" fmla="*/ 583094 h 966092"/>
                      <a:gd name="connsiteX5" fmla="*/ 267713 w 715008"/>
                      <a:gd name="connsiteY5" fmla="*/ 612982 h 966092"/>
                      <a:gd name="connsiteX6" fmla="*/ 267713 w 715008"/>
                      <a:gd name="connsiteY6" fmla="*/ 742052 h 966092"/>
                      <a:gd name="connsiteX7" fmla="*/ 0 w 715008"/>
                      <a:gd name="connsiteY7" fmla="*/ 966092 h 966092"/>
                      <a:gd name="connsiteX8" fmla="*/ 0 w 715008"/>
                      <a:gd name="connsiteY8" fmla="*/ 740434 h 966092"/>
                      <a:gd name="connsiteX9" fmla="*/ 0 w 715008"/>
                      <a:gd name="connsiteY9" fmla="*/ 706694 h 966092"/>
                      <a:gd name="connsiteX10" fmla="*/ 0 w 715008"/>
                      <a:gd name="connsiteY10" fmla="*/ 701259 h 966092"/>
                      <a:gd name="connsiteX11" fmla="*/ 0 w 715008"/>
                      <a:gd name="connsiteY11" fmla="*/ 688350 h 966092"/>
                      <a:gd name="connsiteX12" fmla="*/ 0 w 715008"/>
                      <a:gd name="connsiteY12" fmla="*/ 663213 h 966092"/>
                      <a:gd name="connsiteX13" fmla="*/ 0 w 715008"/>
                      <a:gd name="connsiteY13" fmla="*/ 629249 h 966092"/>
                      <a:gd name="connsiteX14" fmla="*/ 0 w 715008"/>
                      <a:gd name="connsiteY14" fmla="*/ 621770 h 966092"/>
                      <a:gd name="connsiteX15" fmla="*/ 0 w 715008"/>
                      <a:gd name="connsiteY15" fmla="*/ 358843 h 966092"/>
                      <a:gd name="connsiteX16" fmla="*/ 358290 w 715008"/>
                      <a:gd name="connsiteY16" fmla="*/ 0 h 9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5008" h="966092">
                        <a:moveTo>
                          <a:pt x="358290" y="0"/>
                        </a:moveTo>
                        <a:cubicBezTo>
                          <a:pt x="542149" y="0"/>
                          <a:pt x="693794" y="138198"/>
                          <a:pt x="715008" y="316442"/>
                        </a:cubicBezTo>
                        <a:cubicBezTo>
                          <a:pt x="692222" y="337643"/>
                          <a:pt x="522506" y="493115"/>
                          <a:pt x="313504" y="493115"/>
                        </a:cubicBezTo>
                        <a:cubicBezTo>
                          <a:pt x="313504" y="493115"/>
                          <a:pt x="291503" y="560644"/>
                          <a:pt x="268717" y="582630"/>
                        </a:cubicBezTo>
                        <a:lnTo>
                          <a:pt x="267713" y="583094"/>
                        </a:lnTo>
                        <a:lnTo>
                          <a:pt x="267713" y="612982"/>
                        </a:lnTo>
                        <a:cubicBezTo>
                          <a:pt x="267713" y="644378"/>
                          <a:pt x="267713" y="686238"/>
                          <a:pt x="267713" y="742052"/>
                        </a:cubicBezTo>
                        <a:cubicBezTo>
                          <a:pt x="267713" y="742052"/>
                          <a:pt x="245012" y="920658"/>
                          <a:pt x="0" y="966092"/>
                        </a:cubicBezTo>
                        <a:cubicBezTo>
                          <a:pt x="0" y="966092"/>
                          <a:pt x="0" y="966092"/>
                          <a:pt x="0" y="740434"/>
                        </a:cubicBezTo>
                        <a:lnTo>
                          <a:pt x="0" y="706694"/>
                        </a:lnTo>
                        <a:lnTo>
                          <a:pt x="0" y="701259"/>
                        </a:lnTo>
                        <a:lnTo>
                          <a:pt x="0" y="688350"/>
                        </a:lnTo>
                        <a:lnTo>
                          <a:pt x="0" y="663213"/>
                        </a:lnTo>
                        <a:lnTo>
                          <a:pt x="0" y="629249"/>
                        </a:lnTo>
                        <a:lnTo>
                          <a:pt x="0" y="621770"/>
                        </a:lnTo>
                        <a:cubicBezTo>
                          <a:pt x="0" y="570815"/>
                          <a:pt x="0" y="489287"/>
                          <a:pt x="0" y="358843"/>
                        </a:cubicBezTo>
                        <a:cubicBezTo>
                          <a:pt x="0" y="160969"/>
                          <a:pt x="160288" y="0"/>
                          <a:pt x="358290" y="0"/>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noAutofit/>
                  </a:bodyPr>
                  <a:lstStyle/>
                  <a:p>
                    <a:endParaRPr lang="en-US" sz="1483"/>
                  </a:p>
                </p:txBody>
              </p:sp>
              <p:sp>
                <p:nvSpPr>
                  <p:cNvPr id="450" name="Freeform 35"/>
                  <p:cNvSpPr>
                    <a:spLocks/>
                  </p:cNvSpPr>
                  <p:nvPr/>
                </p:nvSpPr>
                <p:spPr bwMode="auto">
                  <a:xfrm>
                    <a:off x="1672167" y="3231264"/>
                    <a:ext cx="146327" cy="292654"/>
                  </a:xfrm>
                  <a:custGeom>
                    <a:avLst/>
                    <a:gdLst>
                      <a:gd name="T0" fmla="*/ 187 w 187"/>
                      <a:gd name="T1" fmla="*/ 0 h 373"/>
                      <a:gd name="T2" fmla="*/ 0 w 187"/>
                      <a:gd name="T3" fmla="*/ 186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6"/>
                        </a:cubicBezTo>
                        <a:cubicBezTo>
                          <a:pt x="0" y="289"/>
                          <a:pt x="84" y="373"/>
                          <a:pt x="187" y="373"/>
                        </a:cubicBezTo>
                        <a:cubicBezTo>
                          <a:pt x="187" y="0"/>
                          <a:pt x="187" y="0"/>
                          <a:pt x="187" y="0"/>
                        </a:cubicBezTo>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51" name="Oval 38"/>
                  <p:cNvSpPr>
                    <a:spLocks noChangeArrowheads="1"/>
                  </p:cNvSpPr>
                  <p:nvPr/>
                </p:nvSpPr>
                <p:spPr bwMode="auto">
                  <a:xfrm>
                    <a:off x="2051312" y="3211311"/>
                    <a:ext cx="78130" cy="78129"/>
                  </a:xfrm>
                  <a:prstGeom prst="ellipse">
                    <a:avLst/>
                  </a:prstGeom>
                  <a:solidFill>
                    <a:schemeClr val="tx1"/>
                  </a:solidFill>
                  <a:ln w="25400">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sp>
              <p:nvSpPr>
                <p:cNvPr id="447" name="Rectangle 446"/>
                <p:cNvSpPr/>
                <p:nvPr/>
              </p:nvSpPr>
              <p:spPr bwMode="auto">
                <a:xfrm>
                  <a:off x="2403616" y="2653143"/>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182880" bIns="146304" numCol="1" spcCol="0" rtlCol="0" fromWordArt="0" anchor="t" anchorCtr="0" forceAA="0" compatLnSpc="1">
                  <a:prstTxWarp prst="textNoShape">
                    <a:avLst/>
                  </a:prstTxWarp>
                  <a:noAutofit/>
                </a:bodyPr>
                <a:lstStyle/>
                <a:p>
                  <a:pPr marL="239666" defTabSz="932266"/>
                  <a:r>
                    <a:rPr lang="en-US" sz="240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cxnSp>
          <p:nvCxnSpPr>
            <p:cNvPr id="442" name="Straight Connector 441"/>
            <p:cNvCxnSpPr>
              <a:stCxn id="440" idx="7"/>
              <a:endCxn id="440" idx="3"/>
            </p:cNvCxnSpPr>
            <p:nvPr/>
          </p:nvCxnSpPr>
          <p:spPr>
            <a:xfrm flipH="1">
              <a:off x="6592240" y="-50388"/>
              <a:ext cx="1745762" cy="1745762"/>
            </a:xfrm>
            <a:prstGeom prst="line">
              <a:avLst/>
            </a:prstGeom>
            <a:ln w="28575">
              <a:solidFill>
                <a:schemeClr val="accent1">
                  <a:lumMod val="50000"/>
                  <a:lumOff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89" name="Rectangle 488"/>
          <p:cNvSpPr/>
          <p:nvPr/>
        </p:nvSpPr>
        <p:spPr bwMode="auto">
          <a:xfrm>
            <a:off x="6262984" y="4496693"/>
            <a:ext cx="257990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Lack of Commercial Support</a:t>
            </a:r>
          </a:p>
        </p:txBody>
      </p:sp>
      <p:sp>
        <p:nvSpPr>
          <p:cNvPr id="490" name="Rectangle 489"/>
          <p:cNvSpPr/>
          <p:nvPr/>
        </p:nvSpPr>
        <p:spPr bwMode="auto">
          <a:xfrm>
            <a:off x="3519215" y="4496695"/>
            <a:ext cx="2592306" cy="206478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Inadequate</a:t>
            </a:r>
          </a:p>
          <a:p>
            <a:pPr marL="239666" algn="ctr" defTabSz="932266">
              <a:lnSpc>
                <a:spcPct val="90000"/>
              </a:lnSpc>
            </a:pPr>
            <a:r>
              <a:rPr lang="en-US" sz="2800" dirty="0">
                <a:solidFill>
                  <a:schemeClr val="tx1"/>
                </a:solidFill>
                <a:latin typeface="Segoe UI Light"/>
                <a:ea typeface="Segoe UI" pitchFamily="34" charset="0"/>
                <a:cs typeface="Segoe UI" pitchFamily="34" charset="0"/>
              </a:rPr>
              <a:t>Modeling  Performance</a:t>
            </a:r>
          </a:p>
        </p:txBody>
      </p:sp>
      <p:sp>
        <p:nvSpPr>
          <p:cNvPr id="491" name="Rectangle 490"/>
          <p:cNvSpPr/>
          <p:nvPr/>
        </p:nvSpPr>
        <p:spPr bwMode="auto">
          <a:xfrm>
            <a:off x="9195054" y="4496693"/>
            <a:ext cx="2454414"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9144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Complex Deployment</a:t>
            </a:r>
          </a:p>
          <a:p>
            <a:pPr marL="239666" algn="ctr" defTabSz="932266">
              <a:lnSpc>
                <a:spcPct val="90000"/>
              </a:lnSpc>
            </a:pPr>
            <a:r>
              <a:rPr lang="en-US" sz="2800" dirty="0">
                <a:solidFill>
                  <a:schemeClr val="tx1"/>
                </a:solidFill>
                <a:latin typeface="Segoe UI Light"/>
                <a:ea typeface="Segoe UI" pitchFamily="34" charset="0"/>
                <a:cs typeface="Segoe UI" pitchFamily="34" charset="0"/>
              </a:rPr>
              <a:t>Processes</a:t>
            </a:r>
          </a:p>
        </p:txBody>
      </p:sp>
      <p:sp>
        <p:nvSpPr>
          <p:cNvPr id="492" name="Rectangle 491"/>
          <p:cNvSpPr/>
          <p:nvPr/>
        </p:nvSpPr>
        <p:spPr bwMode="auto">
          <a:xfrm>
            <a:off x="1078030" y="4496693"/>
            <a:ext cx="156891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Limited Data Scale</a:t>
            </a:r>
          </a:p>
        </p:txBody>
      </p:sp>
    </p:spTree>
    <p:extLst>
      <p:ext uri="{BB962C8B-B14F-4D97-AF65-F5344CB8AC3E}">
        <p14:creationId xmlns:p14="http://schemas.microsoft.com/office/powerpoint/2010/main" val="330064664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1"/>
            <a:ext cx="11887200" cy="5146922"/>
          </a:xfrm>
        </p:spPr>
        <p:txBody>
          <a:bodyPr/>
          <a:lstStyle/>
          <a:p>
            <a:pPr marL="0" indent="0">
              <a:buNone/>
            </a:pPr>
            <a:r>
              <a:rPr lang="en-US" dirty="0"/>
              <a:t>MRS extends open-source R to allow:</a:t>
            </a:r>
          </a:p>
          <a:p>
            <a:pPr lvl="1"/>
            <a:endParaRPr lang="en-US" dirty="0"/>
          </a:p>
          <a:p>
            <a:r>
              <a:rPr lang="en-US" dirty="0"/>
              <a:t>Multi-threading</a:t>
            </a:r>
          </a:p>
          <a:p>
            <a:pPr lvl="1"/>
            <a:r>
              <a:rPr lang="en-US" dirty="0"/>
              <a:t>Matrix operations, linear algebra, and many other math operations run on all available cores</a:t>
            </a:r>
          </a:p>
          <a:p>
            <a:pPr lvl="2"/>
            <a:endParaRPr lang="en-US" dirty="0"/>
          </a:p>
          <a:p>
            <a:r>
              <a:rPr lang="en-US" dirty="0"/>
              <a:t>Parallel processing</a:t>
            </a:r>
          </a:p>
          <a:p>
            <a:pPr lvl="1"/>
            <a:r>
              <a:rPr lang="en-US" dirty="0" err="1"/>
              <a:t>ScaleR</a:t>
            </a:r>
            <a:r>
              <a:rPr lang="en-US" dirty="0"/>
              <a:t> functions utilize all available resources, local or distributed</a:t>
            </a:r>
          </a:p>
          <a:p>
            <a:pPr lvl="2"/>
            <a:endParaRPr lang="en-US" dirty="0"/>
          </a:p>
          <a:p>
            <a:r>
              <a:rPr lang="en-US" dirty="0"/>
              <a:t>On-disk data storage</a:t>
            </a:r>
          </a:p>
          <a:p>
            <a:pPr lvl="1"/>
            <a:r>
              <a:rPr lang="en-US" dirty="0"/>
              <a:t>RAM limitations lifted – Break Through Your Memory Barrier!</a:t>
            </a:r>
          </a:p>
        </p:txBody>
      </p:sp>
      <p:sp>
        <p:nvSpPr>
          <p:cNvPr id="2" name="Title 1"/>
          <p:cNvSpPr>
            <a:spLocks noGrp="1"/>
          </p:cNvSpPr>
          <p:nvPr>
            <p:ph type="title"/>
          </p:nvPr>
        </p:nvSpPr>
        <p:spPr/>
        <p:txBody>
          <a:bodyPr/>
          <a:lstStyle/>
          <a:p>
            <a:r>
              <a:rPr lang="en-US" dirty="0"/>
              <a:t>Microsoft R Server</a:t>
            </a:r>
          </a:p>
        </p:txBody>
      </p:sp>
    </p:spTree>
    <p:extLst>
      <p:ext uri="{BB962C8B-B14F-4D97-AF65-F5344CB8AC3E}">
        <p14:creationId xmlns:p14="http://schemas.microsoft.com/office/powerpoint/2010/main" val="17085171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5483" y="384177"/>
            <a:ext cx="11887877"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800" spc="-102" dirty="0">
                <a:solidFill>
                  <a:schemeClr val="tx1"/>
                </a:solidFill>
                <a:ea typeface="ＭＳ Ｐゴシック" charset="0"/>
              </a:rPr>
              <a:t>R from Microsoft brings</a:t>
            </a:r>
          </a:p>
        </p:txBody>
      </p:sp>
      <p:grpSp>
        <p:nvGrpSpPr>
          <p:cNvPr id="6" name="Group 5"/>
          <p:cNvGrpSpPr/>
          <p:nvPr/>
        </p:nvGrpSpPr>
        <p:grpSpPr>
          <a:xfrm>
            <a:off x="1181608" y="2314410"/>
            <a:ext cx="1315869" cy="1660399"/>
            <a:chOff x="1101154" y="2354002"/>
            <a:chExt cx="1456277" cy="1837570"/>
          </a:xfrm>
        </p:grpSpPr>
        <p:grpSp>
          <p:nvGrpSpPr>
            <p:cNvPr id="5" name="Group 4"/>
            <p:cNvGrpSpPr/>
            <p:nvPr/>
          </p:nvGrpSpPr>
          <p:grpSpPr>
            <a:xfrm>
              <a:off x="1436087" y="2354002"/>
              <a:ext cx="1121344" cy="1837570"/>
              <a:chOff x="1436087" y="2354002"/>
              <a:chExt cx="1121344" cy="1837570"/>
            </a:xfrm>
          </p:grpSpPr>
          <p:sp>
            <p:nvSpPr>
              <p:cNvPr id="113" name="Freeform 7"/>
              <p:cNvSpPr>
                <a:spLocks/>
              </p:cNvSpPr>
              <p:nvPr/>
            </p:nvSpPr>
            <p:spPr bwMode="auto">
              <a:xfrm>
                <a:off x="1436088" y="2604681"/>
                <a:ext cx="962430" cy="1586891"/>
              </a:xfrm>
              <a:custGeom>
                <a:avLst/>
                <a:gdLst>
                  <a:gd name="T0" fmla="*/ 913 w 914"/>
                  <a:gd name="T1" fmla="*/ 336 h 1506"/>
                  <a:gd name="T2" fmla="*/ 457 w 914"/>
                  <a:gd name="T3" fmla="*/ 0 h 1506"/>
                  <a:gd name="T4" fmla="*/ 0 w 914"/>
                  <a:gd name="T5" fmla="*/ 364 h 1506"/>
                  <a:gd name="T6" fmla="*/ 0 w 914"/>
                  <a:gd name="T7" fmla="*/ 1506 h 1506"/>
                  <a:gd name="T8" fmla="*/ 809 w 914"/>
                  <a:gd name="T9" fmla="*/ 1506 h 1506"/>
                  <a:gd name="T10" fmla="*/ 799 w 914"/>
                  <a:gd name="T11" fmla="*/ 907 h 1506"/>
                  <a:gd name="T12" fmla="*/ 914 w 914"/>
                  <a:gd name="T13" fmla="*/ 907 h 1506"/>
                  <a:gd name="T14" fmla="*/ 914 w 914"/>
                  <a:gd name="T15" fmla="*/ 336 h 1506"/>
                  <a:gd name="T16" fmla="*/ 913 w 914"/>
                  <a:gd name="T17" fmla="*/ 336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4" h="1506">
                    <a:moveTo>
                      <a:pt x="913" y="336"/>
                    </a:moveTo>
                    <a:cubicBezTo>
                      <a:pt x="898" y="97"/>
                      <a:pt x="699" y="0"/>
                      <a:pt x="457" y="0"/>
                    </a:cubicBezTo>
                    <a:cubicBezTo>
                      <a:pt x="205" y="0"/>
                      <a:pt x="0" y="112"/>
                      <a:pt x="0" y="364"/>
                    </a:cubicBezTo>
                    <a:cubicBezTo>
                      <a:pt x="0" y="1506"/>
                      <a:pt x="0" y="1506"/>
                      <a:pt x="0" y="1506"/>
                    </a:cubicBezTo>
                    <a:cubicBezTo>
                      <a:pt x="809" y="1506"/>
                      <a:pt x="809" y="1506"/>
                      <a:pt x="809" y="1506"/>
                    </a:cubicBezTo>
                    <a:cubicBezTo>
                      <a:pt x="799" y="907"/>
                      <a:pt x="799" y="907"/>
                      <a:pt x="799" y="907"/>
                    </a:cubicBezTo>
                    <a:cubicBezTo>
                      <a:pt x="914" y="907"/>
                      <a:pt x="914" y="907"/>
                      <a:pt x="914" y="907"/>
                    </a:cubicBezTo>
                    <a:cubicBezTo>
                      <a:pt x="914" y="336"/>
                      <a:pt x="914" y="336"/>
                      <a:pt x="914" y="336"/>
                    </a:cubicBezTo>
                    <a:cubicBezTo>
                      <a:pt x="913" y="336"/>
                      <a:pt x="913" y="336"/>
                      <a:pt x="913" y="336"/>
                    </a:cubicBezTo>
                  </a:path>
                </a:pathLst>
              </a:custGeom>
              <a:solidFill>
                <a:schemeClr val="bg1">
                  <a:lumMod val="20000"/>
                  <a:lumOff val="80000"/>
                </a:schemeClr>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4" name="Oval 8"/>
              <p:cNvSpPr>
                <a:spLocks noChangeArrowheads="1"/>
              </p:cNvSpPr>
              <p:nvPr/>
            </p:nvSpPr>
            <p:spPr bwMode="auto">
              <a:xfrm>
                <a:off x="2156792" y="3258238"/>
                <a:ext cx="60432" cy="60432"/>
              </a:xfrm>
              <a:prstGeom prst="ellipse">
                <a:avLst/>
              </a:prstGeom>
              <a:solidFill>
                <a:srgbClr val="002050"/>
              </a:solidFill>
              <a:ln w="9525">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5" name="Freeform 9"/>
              <p:cNvSpPr>
                <a:spLocks/>
              </p:cNvSpPr>
              <p:nvPr/>
            </p:nvSpPr>
            <p:spPr bwMode="auto">
              <a:xfrm>
                <a:off x="1436087" y="2354002"/>
                <a:ext cx="1121344" cy="1445883"/>
              </a:xfrm>
              <a:custGeom>
                <a:avLst/>
                <a:gdLst>
                  <a:gd name="T0" fmla="*/ 944 w 1066"/>
                  <a:gd name="T1" fmla="*/ 448 h 1373"/>
                  <a:gd name="T2" fmla="*/ 1066 w 1066"/>
                  <a:gd name="T3" fmla="*/ 373 h 1373"/>
                  <a:gd name="T4" fmla="*/ 710 w 1066"/>
                  <a:gd name="T5" fmla="*/ 235 h 1373"/>
                  <a:gd name="T6" fmla="*/ 823 w 1066"/>
                  <a:gd name="T7" fmla="*/ 76 h 1373"/>
                  <a:gd name="T8" fmla="*/ 374 w 1066"/>
                  <a:gd name="T9" fmla="*/ 243 h 1373"/>
                  <a:gd name="T10" fmla="*/ 455 w 1066"/>
                  <a:gd name="T11" fmla="*/ 34 h 1373"/>
                  <a:gd name="T12" fmla="*/ 2 w 1066"/>
                  <a:gd name="T13" fmla="*/ 437 h 1373"/>
                  <a:gd name="T14" fmla="*/ 0 w 1066"/>
                  <a:gd name="T15" fmla="*/ 750 h 1373"/>
                  <a:gd name="T16" fmla="*/ 0 w 1066"/>
                  <a:gd name="T17" fmla="*/ 943 h 1373"/>
                  <a:gd name="T18" fmla="*/ 0 w 1066"/>
                  <a:gd name="T19" fmla="*/ 1373 h 1373"/>
                  <a:gd name="T20" fmla="*/ 0 w 1066"/>
                  <a:gd name="T21" fmla="*/ 1373 h 1373"/>
                  <a:gd name="T22" fmla="*/ 335 w 1066"/>
                  <a:gd name="T23" fmla="*/ 1087 h 1373"/>
                  <a:gd name="T24" fmla="*/ 335 w 1066"/>
                  <a:gd name="T25" fmla="*/ 886 h 1373"/>
                  <a:gd name="T26" fmla="*/ 346 w 1066"/>
                  <a:gd name="T27" fmla="*/ 879 h 1373"/>
                  <a:gd name="T28" fmla="*/ 457 w 1066"/>
                  <a:gd name="T29" fmla="*/ 760 h 1373"/>
                  <a:gd name="T30" fmla="*/ 458 w 1066"/>
                  <a:gd name="T31" fmla="*/ 829 h 1373"/>
                  <a:gd name="T32" fmla="*/ 736 w 1066"/>
                  <a:gd name="T33" fmla="*/ 619 h 1373"/>
                  <a:gd name="T34" fmla="*/ 710 w 1066"/>
                  <a:gd name="T35" fmla="*/ 731 h 1373"/>
                  <a:gd name="T36" fmla="*/ 931 w 1066"/>
                  <a:gd name="T37" fmla="*/ 567 h 1373"/>
                  <a:gd name="T38" fmla="*/ 1016 w 1066"/>
                  <a:gd name="T39" fmla="*/ 610 h 1373"/>
                  <a:gd name="T40" fmla="*/ 944 w 1066"/>
                  <a:gd name="T41" fmla="*/ 448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6" h="1373">
                    <a:moveTo>
                      <a:pt x="944" y="448"/>
                    </a:moveTo>
                    <a:cubicBezTo>
                      <a:pt x="1066" y="373"/>
                      <a:pt x="1066" y="373"/>
                      <a:pt x="1066" y="373"/>
                    </a:cubicBezTo>
                    <a:cubicBezTo>
                      <a:pt x="937" y="152"/>
                      <a:pt x="710" y="235"/>
                      <a:pt x="710" y="235"/>
                    </a:cubicBezTo>
                    <a:cubicBezTo>
                      <a:pt x="823" y="76"/>
                      <a:pt x="823" y="76"/>
                      <a:pt x="823" y="76"/>
                    </a:cubicBezTo>
                    <a:cubicBezTo>
                      <a:pt x="541" y="0"/>
                      <a:pt x="374" y="243"/>
                      <a:pt x="374" y="243"/>
                    </a:cubicBezTo>
                    <a:cubicBezTo>
                      <a:pt x="455" y="34"/>
                      <a:pt x="455" y="34"/>
                      <a:pt x="455" y="34"/>
                    </a:cubicBezTo>
                    <a:cubicBezTo>
                      <a:pt x="61" y="76"/>
                      <a:pt x="2" y="437"/>
                      <a:pt x="2" y="437"/>
                    </a:cubicBezTo>
                    <a:cubicBezTo>
                      <a:pt x="0" y="750"/>
                      <a:pt x="0" y="750"/>
                      <a:pt x="0" y="750"/>
                    </a:cubicBezTo>
                    <a:cubicBezTo>
                      <a:pt x="0" y="943"/>
                      <a:pt x="0" y="943"/>
                      <a:pt x="0" y="943"/>
                    </a:cubicBezTo>
                    <a:cubicBezTo>
                      <a:pt x="0" y="1373"/>
                      <a:pt x="0" y="1373"/>
                      <a:pt x="0" y="1373"/>
                    </a:cubicBezTo>
                    <a:cubicBezTo>
                      <a:pt x="0" y="1373"/>
                      <a:pt x="0" y="1373"/>
                      <a:pt x="0" y="1373"/>
                    </a:cubicBezTo>
                    <a:cubicBezTo>
                      <a:pt x="314" y="1316"/>
                      <a:pt x="335" y="1087"/>
                      <a:pt x="335" y="1087"/>
                    </a:cubicBezTo>
                    <a:cubicBezTo>
                      <a:pt x="335" y="886"/>
                      <a:pt x="335" y="886"/>
                      <a:pt x="335" y="886"/>
                    </a:cubicBezTo>
                    <a:cubicBezTo>
                      <a:pt x="346" y="879"/>
                      <a:pt x="346" y="879"/>
                      <a:pt x="346" y="879"/>
                    </a:cubicBezTo>
                    <a:cubicBezTo>
                      <a:pt x="346" y="879"/>
                      <a:pt x="409" y="829"/>
                      <a:pt x="457" y="760"/>
                    </a:cubicBezTo>
                    <a:cubicBezTo>
                      <a:pt x="458" y="829"/>
                      <a:pt x="458" y="829"/>
                      <a:pt x="458" y="829"/>
                    </a:cubicBezTo>
                    <a:cubicBezTo>
                      <a:pt x="688" y="757"/>
                      <a:pt x="736" y="619"/>
                      <a:pt x="736" y="619"/>
                    </a:cubicBezTo>
                    <a:cubicBezTo>
                      <a:pt x="710" y="731"/>
                      <a:pt x="710" y="731"/>
                      <a:pt x="710" y="731"/>
                    </a:cubicBezTo>
                    <a:cubicBezTo>
                      <a:pt x="858" y="684"/>
                      <a:pt x="914" y="621"/>
                      <a:pt x="931" y="567"/>
                    </a:cubicBezTo>
                    <a:cubicBezTo>
                      <a:pt x="1016" y="610"/>
                      <a:pt x="1016" y="610"/>
                      <a:pt x="1016" y="610"/>
                    </a:cubicBezTo>
                    <a:cubicBezTo>
                      <a:pt x="1037" y="514"/>
                      <a:pt x="979" y="467"/>
                      <a:pt x="944" y="448"/>
                    </a:cubicBezTo>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6" name="Freeform 10"/>
              <p:cNvSpPr>
                <a:spLocks/>
              </p:cNvSpPr>
              <p:nvPr/>
            </p:nvSpPr>
            <p:spPr bwMode="auto">
              <a:xfrm>
                <a:off x="1601716" y="3287336"/>
                <a:ext cx="196963" cy="391687"/>
              </a:xfrm>
              <a:custGeom>
                <a:avLst/>
                <a:gdLst>
                  <a:gd name="T0" fmla="*/ 187 w 187"/>
                  <a:gd name="T1" fmla="*/ 0 h 373"/>
                  <a:gd name="T2" fmla="*/ 0 w 187"/>
                  <a:gd name="T3" fmla="*/ 187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7"/>
                    </a:cubicBezTo>
                    <a:cubicBezTo>
                      <a:pt x="0" y="290"/>
                      <a:pt x="84" y="373"/>
                      <a:pt x="187" y="373"/>
                    </a:cubicBezTo>
                    <a:cubicBezTo>
                      <a:pt x="187" y="0"/>
                      <a:pt x="187" y="0"/>
                      <a:pt x="187" y="0"/>
                    </a:cubicBezTo>
                  </a:path>
                </a:pathLst>
              </a:custGeom>
              <a:solidFill>
                <a:schemeClr val="bg1">
                  <a:lumMod val="60000"/>
                  <a:lumOff val="40000"/>
                </a:schemeClr>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grpSp>
          <p:nvGrpSpPr>
            <p:cNvPr id="109" name="Group 41"/>
            <p:cNvGrpSpPr>
              <a:grpSpLocks noChangeAspect="1"/>
            </p:cNvGrpSpPr>
            <p:nvPr/>
          </p:nvGrpSpPr>
          <p:grpSpPr bwMode="auto">
            <a:xfrm>
              <a:off x="1101154" y="2427691"/>
              <a:ext cx="654050" cy="657224"/>
              <a:chOff x="590" y="2261"/>
              <a:chExt cx="412" cy="414"/>
            </a:xfrm>
          </p:grpSpPr>
          <p:sp>
            <p:nvSpPr>
              <p:cNvPr id="110" name="AutoShape 40"/>
              <p:cNvSpPr>
                <a:spLocks noChangeAspect="1" noChangeArrowheads="1" noTextEdit="1"/>
              </p:cNvSpPr>
              <p:nvPr/>
            </p:nvSpPr>
            <p:spPr bwMode="auto">
              <a:xfrm>
                <a:off x="667" y="2365"/>
                <a:ext cx="238" cy="239"/>
              </a:xfrm>
              <a:prstGeom prst="rect">
                <a:avLst/>
              </a:prstGeom>
              <a:noFill/>
              <a:ln w="254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483"/>
              </a:p>
            </p:txBody>
          </p:sp>
          <p:sp>
            <p:nvSpPr>
              <p:cNvPr id="111" name="Oval 42"/>
              <p:cNvSpPr>
                <a:spLocks noChangeArrowheads="1"/>
              </p:cNvSpPr>
              <p:nvPr/>
            </p:nvSpPr>
            <p:spPr bwMode="auto">
              <a:xfrm>
                <a:off x="595" y="2273"/>
                <a:ext cx="395" cy="397"/>
              </a:xfrm>
              <a:prstGeom prst="ellipse">
                <a:avLst/>
              </a:prstGeom>
              <a:solidFill>
                <a:schemeClr val="bg1">
                  <a:lumMod val="20000"/>
                  <a:lumOff val="80000"/>
                </a:schemeClr>
              </a:solidFill>
              <a:ln w="25400">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2" name="Freeform 43"/>
              <p:cNvSpPr>
                <a:spLocks noEditPoints="1"/>
              </p:cNvSpPr>
              <p:nvPr/>
            </p:nvSpPr>
            <p:spPr bwMode="auto">
              <a:xfrm>
                <a:off x="590" y="2261"/>
                <a:ext cx="412" cy="414"/>
              </a:xfrm>
              <a:custGeom>
                <a:avLst/>
                <a:gdLst>
                  <a:gd name="T0" fmla="*/ 2803 w 2918"/>
                  <a:gd name="T1" fmla="*/ 891 h 2918"/>
                  <a:gd name="T2" fmla="*/ 2491 w 2918"/>
                  <a:gd name="T3" fmla="*/ 427 h 2918"/>
                  <a:gd name="T4" fmla="*/ 2027 w 2918"/>
                  <a:gd name="T5" fmla="*/ 115 h 2918"/>
                  <a:gd name="T6" fmla="*/ 1459 w 2918"/>
                  <a:gd name="T7" fmla="*/ 0 h 2918"/>
                  <a:gd name="T8" fmla="*/ 891 w 2918"/>
                  <a:gd name="T9" fmla="*/ 115 h 2918"/>
                  <a:gd name="T10" fmla="*/ 427 w 2918"/>
                  <a:gd name="T11" fmla="*/ 427 h 2918"/>
                  <a:gd name="T12" fmla="*/ 115 w 2918"/>
                  <a:gd name="T13" fmla="*/ 891 h 2918"/>
                  <a:gd name="T14" fmla="*/ 0 w 2918"/>
                  <a:gd name="T15" fmla="*/ 1459 h 2918"/>
                  <a:gd name="T16" fmla="*/ 115 w 2918"/>
                  <a:gd name="T17" fmla="*/ 2027 h 2918"/>
                  <a:gd name="T18" fmla="*/ 427 w 2918"/>
                  <a:gd name="T19" fmla="*/ 2491 h 2918"/>
                  <a:gd name="T20" fmla="*/ 891 w 2918"/>
                  <a:gd name="T21" fmla="*/ 2803 h 2918"/>
                  <a:gd name="T22" fmla="*/ 1459 w 2918"/>
                  <a:gd name="T23" fmla="*/ 2918 h 2918"/>
                  <a:gd name="T24" fmla="*/ 2027 w 2918"/>
                  <a:gd name="T25" fmla="*/ 2803 h 2918"/>
                  <a:gd name="T26" fmla="*/ 2491 w 2918"/>
                  <a:gd name="T27" fmla="*/ 2491 h 2918"/>
                  <a:gd name="T28" fmla="*/ 2803 w 2918"/>
                  <a:gd name="T29" fmla="*/ 2027 h 2918"/>
                  <a:gd name="T30" fmla="*/ 2918 w 2918"/>
                  <a:gd name="T31" fmla="*/ 1459 h 2918"/>
                  <a:gd name="T32" fmla="*/ 2803 w 2918"/>
                  <a:gd name="T33" fmla="*/ 891 h 2918"/>
                  <a:gd name="T34" fmla="*/ 1393 w 2918"/>
                  <a:gd name="T35" fmla="*/ 1409 h 2918"/>
                  <a:gd name="T36" fmla="*/ 454 w 2918"/>
                  <a:gd name="T37" fmla="*/ 2348 h 2918"/>
                  <a:gd name="T38" fmla="*/ 116 w 2918"/>
                  <a:gd name="T39" fmla="*/ 1459 h 2918"/>
                  <a:gd name="T40" fmla="*/ 1393 w 2918"/>
                  <a:gd name="T41" fmla="*/ 118 h 2918"/>
                  <a:gd name="T42" fmla="*/ 1393 w 2918"/>
                  <a:gd name="T43" fmla="*/ 1409 h 2918"/>
                  <a:gd name="T44" fmla="*/ 1393 w 2918"/>
                  <a:gd name="T45" fmla="*/ 1595 h 2918"/>
                  <a:gd name="T46" fmla="*/ 1393 w 2918"/>
                  <a:gd name="T47" fmla="*/ 2800 h 2918"/>
                  <a:gd name="T48" fmla="*/ 546 w 2918"/>
                  <a:gd name="T49" fmla="*/ 2443 h 2918"/>
                  <a:gd name="T50" fmla="*/ 1393 w 2918"/>
                  <a:gd name="T51" fmla="*/ 1595 h 2918"/>
                  <a:gd name="T52" fmla="*/ 1525 w 2918"/>
                  <a:gd name="T53" fmla="*/ 1593 h 2918"/>
                  <a:gd name="T54" fmla="*/ 2373 w 2918"/>
                  <a:gd name="T55" fmla="*/ 2442 h 2918"/>
                  <a:gd name="T56" fmla="*/ 1525 w 2918"/>
                  <a:gd name="T57" fmla="*/ 2800 h 2918"/>
                  <a:gd name="T58" fmla="*/ 1525 w 2918"/>
                  <a:gd name="T59" fmla="*/ 1593 h 2918"/>
                  <a:gd name="T60" fmla="*/ 1527 w 2918"/>
                  <a:gd name="T61" fmla="*/ 1408 h 2918"/>
                  <a:gd name="T62" fmla="*/ 1525 w 2918"/>
                  <a:gd name="T63" fmla="*/ 1410 h 2918"/>
                  <a:gd name="T64" fmla="*/ 1525 w 2918"/>
                  <a:gd name="T65" fmla="*/ 118 h 2918"/>
                  <a:gd name="T66" fmla="*/ 2802 w 2918"/>
                  <a:gd name="T67" fmla="*/ 1459 h 2918"/>
                  <a:gd name="T68" fmla="*/ 2466 w 2918"/>
                  <a:gd name="T69" fmla="*/ 2347 h 2918"/>
                  <a:gd name="T70" fmla="*/ 1527 w 2918"/>
                  <a:gd name="T71" fmla="*/ 1408 h 2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8" h="2918">
                    <a:moveTo>
                      <a:pt x="2803" y="891"/>
                    </a:moveTo>
                    <a:cubicBezTo>
                      <a:pt x="2730" y="717"/>
                      <a:pt x="2625" y="561"/>
                      <a:pt x="2491" y="427"/>
                    </a:cubicBezTo>
                    <a:cubicBezTo>
                      <a:pt x="2357" y="293"/>
                      <a:pt x="2201" y="188"/>
                      <a:pt x="2027" y="115"/>
                    </a:cubicBezTo>
                    <a:cubicBezTo>
                      <a:pt x="1847" y="39"/>
                      <a:pt x="1656" y="0"/>
                      <a:pt x="1459" y="0"/>
                    </a:cubicBezTo>
                    <a:cubicBezTo>
                      <a:pt x="1262" y="0"/>
                      <a:pt x="1071" y="39"/>
                      <a:pt x="891" y="115"/>
                    </a:cubicBezTo>
                    <a:cubicBezTo>
                      <a:pt x="717" y="188"/>
                      <a:pt x="561" y="293"/>
                      <a:pt x="427" y="427"/>
                    </a:cubicBezTo>
                    <a:cubicBezTo>
                      <a:pt x="294" y="561"/>
                      <a:pt x="188" y="717"/>
                      <a:pt x="115" y="891"/>
                    </a:cubicBezTo>
                    <a:cubicBezTo>
                      <a:pt x="39" y="1071"/>
                      <a:pt x="0" y="1262"/>
                      <a:pt x="0" y="1459"/>
                    </a:cubicBezTo>
                    <a:cubicBezTo>
                      <a:pt x="0" y="1656"/>
                      <a:pt x="39" y="1847"/>
                      <a:pt x="115" y="2027"/>
                    </a:cubicBezTo>
                    <a:cubicBezTo>
                      <a:pt x="188" y="2201"/>
                      <a:pt x="294" y="2357"/>
                      <a:pt x="427" y="2491"/>
                    </a:cubicBezTo>
                    <a:cubicBezTo>
                      <a:pt x="561" y="2625"/>
                      <a:pt x="717" y="2730"/>
                      <a:pt x="891" y="2803"/>
                    </a:cubicBezTo>
                    <a:cubicBezTo>
                      <a:pt x="1071" y="2879"/>
                      <a:pt x="1262" y="2918"/>
                      <a:pt x="1459" y="2918"/>
                    </a:cubicBezTo>
                    <a:cubicBezTo>
                      <a:pt x="1656" y="2918"/>
                      <a:pt x="1847" y="2879"/>
                      <a:pt x="2027" y="2803"/>
                    </a:cubicBezTo>
                    <a:cubicBezTo>
                      <a:pt x="2201" y="2730"/>
                      <a:pt x="2357" y="2625"/>
                      <a:pt x="2491" y="2491"/>
                    </a:cubicBezTo>
                    <a:cubicBezTo>
                      <a:pt x="2625" y="2357"/>
                      <a:pt x="2730" y="2201"/>
                      <a:pt x="2803" y="2027"/>
                    </a:cubicBezTo>
                    <a:cubicBezTo>
                      <a:pt x="2879" y="1847"/>
                      <a:pt x="2918" y="1656"/>
                      <a:pt x="2918" y="1459"/>
                    </a:cubicBezTo>
                    <a:cubicBezTo>
                      <a:pt x="2918" y="1262"/>
                      <a:pt x="2879" y="1071"/>
                      <a:pt x="2803" y="891"/>
                    </a:cubicBezTo>
                    <a:close/>
                    <a:moveTo>
                      <a:pt x="1393" y="1409"/>
                    </a:moveTo>
                    <a:cubicBezTo>
                      <a:pt x="454" y="2348"/>
                      <a:pt x="454" y="2348"/>
                      <a:pt x="454" y="2348"/>
                    </a:cubicBezTo>
                    <a:cubicBezTo>
                      <a:pt x="244" y="2111"/>
                      <a:pt x="116" y="1800"/>
                      <a:pt x="116" y="1459"/>
                    </a:cubicBezTo>
                    <a:cubicBezTo>
                      <a:pt x="116" y="741"/>
                      <a:pt x="683" y="152"/>
                      <a:pt x="1393" y="118"/>
                    </a:cubicBezTo>
                    <a:lnTo>
                      <a:pt x="1393" y="1409"/>
                    </a:lnTo>
                    <a:close/>
                    <a:moveTo>
                      <a:pt x="1393" y="1595"/>
                    </a:moveTo>
                    <a:cubicBezTo>
                      <a:pt x="1393" y="2800"/>
                      <a:pt x="1393" y="2800"/>
                      <a:pt x="1393" y="2800"/>
                    </a:cubicBezTo>
                    <a:cubicBezTo>
                      <a:pt x="1067" y="2784"/>
                      <a:pt x="771" y="2651"/>
                      <a:pt x="546" y="2443"/>
                    </a:cubicBezTo>
                    <a:lnTo>
                      <a:pt x="1393" y="1595"/>
                    </a:lnTo>
                    <a:close/>
                    <a:moveTo>
                      <a:pt x="1525" y="1593"/>
                    </a:moveTo>
                    <a:cubicBezTo>
                      <a:pt x="2373" y="2442"/>
                      <a:pt x="2373" y="2442"/>
                      <a:pt x="2373" y="2442"/>
                    </a:cubicBezTo>
                    <a:cubicBezTo>
                      <a:pt x="2149" y="2651"/>
                      <a:pt x="1852" y="2784"/>
                      <a:pt x="1525" y="2800"/>
                    </a:cubicBezTo>
                    <a:lnTo>
                      <a:pt x="1525" y="1593"/>
                    </a:lnTo>
                    <a:close/>
                    <a:moveTo>
                      <a:pt x="1527" y="1408"/>
                    </a:moveTo>
                    <a:cubicBezTo>
                      <a:pt x="1525" y="1410"/>
                      <a:pt x="1525" y="1410"/>
                      <a:pt x="1525" y="1410"/>
                    </a:cubicBezTo>
                    <a:cubicBezTo>
                      <a:pt x="1525" y="118"/>
                      <a:pt x="1525" y="118"/>
                      <a:pt x="1525" y="118"/>
                    </a:cubicBezTo>
                    <a:cubicBezTo>
                      <a:pt x="2235" y="152"/>
                      <a:pt x="2802" y="741"/>
                      <a:pt x="2802" y="1459"/>
                    </a:cubicBezTo>
                    <a:cubicBezTo>
                      <a:pt x="2802" y="1799"/>
                      <a:pt x="2675" y="2110"/>
                      <a:pt x="2466" y="2347"/>
                    </a:cubicBezTo>
                    <a:lnTo>
                      <a:pt x="1527" y="1408"/>
                    </a:lnTo>
                    <a:close/>
                  </a:path>
                </a:pathLst>
              </a:custGeom>
              <a:solidFill>
                <a:schemeClr val="accent2"/>
              </a:solidFill>
              <a:ln w="25400">
                <a:noFill/>
                <a:round/>
                <a:headEnd/>
                <a:tailEnd/>
              </a:ln>
            </p:spPr>
            <p:txBody>
              <a:bodyPr vert="horz" wrap="square" lIns="91440" tIns="45720" rIns="91440" bIns="45720" numCol="1" anchor="t" anchorCtr="0" compatLnSpc="1">
                <a:prstTxWarp prst="textNoShape">
                  <a:avLst/>
                </a:prstTxWarp>
              </a:bodyPr>
              <a:lstStyle/>
              <a:p>
                <a:endParaRPr lang="en-US" sz="1483"/>
              </a:p>
            </p:txBody>
          </p:sp>
        </p:grpSp>
      </p:grpSp>
      <p:grpSp>
        <p:nvGrpSpPr>
          <p:cNvPr id="141" name="Group 4"/>
          <p:cNvGrpSpPr>
            <a:grpSpLocks noChangeAspect="1"/>
          </p:cNvGrpSpPr>
          <p:nvPr/>
        </p:nvGrpSpPr>
        <p:grpSpPr bwMode="auto">
          <a:xfrm>
            <a:off x="6595909" y="2502672"/>
            <a:ext cx="1910394" cy="1304798"/>
            <a:chOff x="2270" y="2544"/>
            <a:chExt cx="1347" cy="920"/>
          </a:xfrm>
        </p:grpSpPr>
        <p:sp>
          <p:nvSpPr>
            <p:cNvPr id="142" name="Freeform 5"/>
            <p:cNvSpPr>
              <a:spLocks/>
            </p:cNvSpPr>
            <p:nvPr/>
          </p:nvSpPr>
          <p:spPr bwMode="auto">
            <a:xfrm>
              <a:off x="2341" y="2623"/>
              <a:ext cx="1195" cy="665"/>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43" name="Freeform 6"/>
            <p:cNvSpPr>
              <a:spLocks/>
            </p:cNvSpPr>
            <p:nvPr/>
          </p:nvSpPr>
          <p:spPr bwMode="auto">
            <a:xfrm>
              <a:off x="2270" y="2794"/>
              <a:ext cx="85" cy="92"/>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4" name="Freeform 7"/>
            <p:cNvSpPr>
              <a:spLocks/>
            </p:cNvSpPr>
            <p:nvPr/>
          </p:nvSpPr>
          <p:spPr bwMode="auto">
            <a:xfrm>
              <a:off x="2467" y="2656"/>
              <a:ext cx="68" cy="105"/>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5" name="Freeform 8"/>
            <p:cNvSpPr>
              <a:spLocks/>
            </p:cNvSpPr>
            <p:nvPr/>
          </p:nvSpPr>
          <p:spPr bwMode="auto">
            <a:xfrm>
              <a:off x="2695" y="2572"/>
              <a:ext cx="41" cy="112"/>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6" name="Freeform 9"/>
            <p:cNvSpPr>
              <a:spLocks/>
            </p:cNvSpPr>
            <p:nvPr/>
          </p:nvSpPr>
          <p:spPr bwMode="auto">
            <a:xfrm>
              <a:off x="2937" y="2544"/>
              <a:ext cx="16" cy="112"/>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7" name="Freeform 10"/>
            <p:cNvSpPr>
              <a:spLocks/>
            </p:cNvSpPr>
            <p:nvPr/>
          </p:nvSpPr>
          <p:spPr bwMode="auto">
            <a:xfrm>
              <a:off x="3152" y="2574"/>
              <a:ext cx="42" cy="112"/>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8" name="Freeform 11"/>
            <p:cNvSpPr>
              <a:spLocks/>
            </p:cNvSpPr>
            <p:nvPr/>
          </p:nvSpPr>
          <p:spPr bwMode="auto">
            <a:xfrm>
              <a:off x="3352" y="2662"/>
              <a:ext cx="68" cy="105"/>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9" name="Freeform 12"/>
            <p:cNvSpPr>
              <a:spLocks/>
            </p:cNvSpPr>
            <p:nvPr/>
          </p:nvSpPr>
          <p:spPr bwMode="auto">
            <a:xfrm>
              <a:off x="2349" y="2737"/>
              <a:ext cx="59" cy="7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0" name="Freeform 13"/>
            <p:cNvSpPr>
              <a:spLocks/>
            </p:cNvSpPr>
            <p:nvPr/>
          </p:nvSpPr>
          <p:spPr bwMode="auto">
            <a:xfrm>
              <a:off x="2311" y="2767"/>
              <a:ext cx="64" cy="70"/>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1" name="Freeform 14"/>
            <p:cNvSpPr>
              <a:spLocks/>
            </p:cNvSpPr>
            <p:nvPr/>
          </p:nvSpPr>
          <p:spPr bwMode="auto">
            <a:xfrm>
              <a:off x="2388" y="2712"/>
              <a:ext cx="57" cy="71"/>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2" name="Freeform 15"/>
            <p:cNvSpPr>
              <a:spLocks/>
            </p:cNvSpPr>
            <p:nvPr/>
          </p:nvSpPr>
          <p:spPr bwMode="auto">
            <a:xfrm>
              <a:off x="2431" y="2686"/>
              <a:ext cx="53" cy="75"/>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3" name="Freeform 16"/>
            <p:cNvSpPr>
              <a:spLocks/>
            </p:cNvSpPr>
            <p:nvPr/>
          </p:nvSpPr>
          <p:spPr bwMode="auto">
            <a:xfrm>
              <a:off x="2513" y="2643"/>
              <a:ext cx="48" cy="77"/>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4" name="Freeform 17"/>
            <p:cNvSpPr>
              <a:spLocks/>
            </p:cNvSpPr>
            <p:nvPr/>
          </p:nvSpPr>
          <p:spPr bwMode="auto">
            <a:xfrm>
              <a:off x="2558" y="2623"/>
              <a:ext cx="46" cy="77"/>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5" name="Freeform 18"/>
            <p:cNvSpPr>
              <a:spLocks/>
            </p:cNvSpPr>
            <p:nvPr/>
          </p:nvSpPr>
          <p:spPr bwMode="auto">
            <a:xfrm>
              <a:off x="2604" y="2605"/>
              <a:ext cx="41" cy="79"/>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6" name="Freeform 19"/>
            <p:cNvSpPr>
              <a:spLocks/>
            </p:cNvSpPr>
            <p:nvPr/>
          </p:nvSpPr>
          <p:spPr bwMode="auto">
            <a:xfrm>
              <a:off x="2652" y="2590"/>
              <a:ext cx="35" cy="80"/>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7" name="Freeform 20"/>
            <p:cNvSpPr>
              <a:spLocks/>
            </p:cNvSpPr>
            <p:nvPr/>
          </p:nvSpPr>
          <p:spPr bwMode="auto">
            <a:xfrm>
              <a:off x="2744" y="2569"/>
              <a:ext cx="32" cy="80"/>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8" name="Freeform 21"/>
            <p:cNvSpPr>
              <a:spLocks/>
            </p:cNvSpPr>
            <p:nvPr/>
          </p:nvSpPr>
          <p:spPr bwMode="auto">
            <a:xfrm>
              <a:off x="2792" y="2562"/>
              <a:ext cx="29" cy="77"/>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9" name="Freeform 22"/>
            <p:cNvSpPr>
              <a:spLocks/>
            </p:cNvSpPr>
            <p:nvPr/>
          </p:nvSpPr>
          <p:spPr bwMode="auto">
            <a:xfrm>
              <a:off x="2838" y="2557"/>
              <a:ext cx="26" cy="79"/>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0" name="Freeform 23"/>
            <p:cNvSpPr>
              <a:spLocks/>
            </p:cNvSpPr>
            <p:nvPr/>
          </p:nvSpPr>
          <p:spPr bwMode="auto">
            <a:xfrm>
              <a:off x="2886" y="2555"/>
              <a:ext cx="23" cy="76"/>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1" name="Freeform 24"/>
            <p:cNvSpPr>
              <a:spLocks/>
            </p:cNvSpPr>
            <p:nvPr/>
          </p:nvSpPr>
          <p:spPr bwMode="auto">
            <a:xfrm>
              <a:off x="2980" y="2555"/>
              <a:ext cx="21" cy="76"/>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2" name="Freeform 25"/>
            <p:cNvSpPr>
              <a:spLocks/>
            </p:cNvSpPr>
            <p:nvPr/>
          </p:nvSpPr>
          <p:spPr bwMode="auto">
            <a:xfrm>
              <a:off x="3024" y="2558"/>
              <a:ext cx="26" cy="80"/>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3" name="Freeform 26"/>
            <p:cNvSpPr>
              <a:spLocks/>
            </p:cNvSpPr>
            <p:nvPr/>
          </p:nvSpPr>
          <p:spPr bwMode="auto">
            <a:xfrm>
              <a:off x="3069" y="2563"/>
              <a:ext cx="31" cy="80"/>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4" name="Freeform 27"/>
            <p:cNvSpPr>
              <a:spLocks/>
            </p:cNvSpPr>
            <p:nvPr/>
          </p:nvSpPr>
          <p:spPr bwMode="auto">
            <a:xfrm>
              <a:off x="3112" y="2572"/>
              <a:ext cx="34" cy="79"/>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5" name="Freeform 28"/>
            <p:cNvSpPr>
              <a:spLocks/>
            </p:cNvSpPr>
            <p:nvPr/>
          </p:nvSpPr>
          <p:spPr bwMode="auto">
            <a:xfrm>
              <a:off x="3200" y="2597"/>
              <a:ext cx="40" cy="77"/>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6" name="Freeform 29"/>
            <p:cNvSpPr>
              <a:spLocks/>
            </p:cNvSpPr>
            <p:nvPr/>
          </p:nvSpPr>
          <p:spPr bwMode="auto">
            <a:xfrm>
              <a:off x="3243" y="2610"/>
              <a:ext cx="41" cy="79"/>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7" name="Freeform 30"/>
            <p:cNvSpPr>
              <a:spLocks/>
            </p:cNvSpPr>
            <p:nvPr/>
          </p:nvSpPr>
          <p:spPr bwMode="auto">
            <a:xfrm>
              <a:off x="3284" y="2626"/>
              <a:ext cx="48" cy="79"/>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8" name="Freeform 31"/>
            <p:cNvSpPr>
              <a:spLocks/>
            </p:cNvSpPr>
            <p:nvPr/>
          </p:nvSpPr>
          <p:spPr bwMode="auto">
            <a:xfrm>
              <a:off x="3324" y="2648"/>
              <a:ext cx="51" cy="76"/>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9" name="Freeform 32"/>
            <p:cNvSpPr>
              <a:spLocks/>
            </p:cNvSpPr>
            <p:nvPr/>
          </p:nvSpPr>
          <p:spPr bwMode="auto">
            <a:xfrm>
              <a:off x="3402" y="2694"/>
              <a:ext cx="57" cy="7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70" name="Freeform 33"/>
            <p:cNvSpPr>
              <a:spLocks/>
            </p:cNvSpPr>
            <p:nvPr/>
          </p:nvSpPr>
          <p:spPr bwMode="auto">
            <a:xfrm>
              <a:off x="3441" y="2720"/>
              <a:ext cx="58" cy="74"/>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1" name="Freeform 34"/>
            <p:cNvSpPr>
              <a:spLocks/>
            </p:cNvSpPr>
            <p:nvPr/>
          </p:nvSpPr>
          <p:spPr bwMode="auto">
            <a:xfrm>
              <a:off x="3477" y="2746"/>
              <a:ext cx="61" cy="7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2" name="Freeform 35"/>
            <p:cNvSpPr>
              <a:spLocks/>
            </p:cNvSpPr>
            <p:nvPr/>
          </p:nvSpPr>
          <p:spPr bwMode="auto">
            <a:xfrm>
              <a:off x="3512" y="2776"/>
              <a:ext cx="64" cy="71"/>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3" name="Freeform 36"/>
            <p:cNvSpPr>
              <a:spLocks/>
            </p:cNvSpPr>
            <p:nvPr/>
          </p:nvSpPr>
          <p:spPr bwMode="auto">
            <a:xfrm>
              <a:off x="3530" y="2802"/>
              <a:ext cx="87" cy="91"/>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5" name="Freeform 38"/>
            <p:cNvSpPr>
              <a:spLocks/>
            </p:cNvSpPr>
            <p:nvPr/>
          </p:nvSpPr>
          <p:spPr bwMode="auto">
            <a:xfrm>
              <a:off x="2836" y="2778"/>
              <a:ext cx="491" cy="686"/>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sp>
        <p:nvSpPr>
          <p:cNvPr id="81" name="Oval 80"/>
          <p:cNvSpPr>
            <a:spLocks noChangeAspect="1"/>
          </p:cNvSpPr>
          <p:nvPr/>
        </p:nvSpPr>
        <p:spPr bwMode="auto">
          <a:xfrm>
            <a:off x="648008"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0" name="Oval 89"/>
          <p:cNvSpPr>
            <a:spLocks noChangeAspect="1"/>
          </p:cNvSpPr>
          <p:nvPr/>
        </p:nvSpPr>
        <p:spPr bwMode="auto">
          <a:xfrm>
            <a:off x="9178754"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6" name="Oval 95"/>
          <p:cNvSpPr>
            <a:spLocks noChangeAspect="1"/>
          </p:cNvSpPr>
          <p:nvPr/>
        </p:nvSpPr>
        <p:spPr bwMode="auto">
          <a:xfrm>
            <a:off x="6354259"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7" name="Oval 96"/>
          <p:cNvSpPr>
            <a:spLocks noChangeAspect="1"/>
          </p:cNvSpPr>
          <p:nvPr/>
        </p:nvSpPr>
        <p:spPr bwMode="auto">
          <a:xfrm>
            <a:off x="3529762"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106" name="Rectangle 105"/>
          <p:cNvSpPr/>
          <p:nvPr/>
        </p:nvSpPr>
        <p:spPr bwMode="auto">
          <a:xfrm>
            <a:off x="592497" y="4496693"/>
            <a:ext cx="257990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Peace of mind </a:t>
            </a:r>
          </a:p>
        </p:txBody>
      </p:sp>
      <p:sp>
        <p:nvSpPr>
          <p:cNvPr id="138" name="Rectangle 137"/>
          <p:cNvSpPr/>
          <p:nvPr/>
        </p:nvSpPr>
        <p:spPr bwMode="auto">
          <a:xfrm>
            <a:off x="3421755" y="4496693"/>
            <a:ext cx="268489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Efficiency</a:t>
            </a:r>
          </a:p>
        </p:txBody>
      </p:sp>
      <p:sp>
        <p:nvSpPr>
          <p:cNvPr id="140" name="Rectangle 139"/>
          <p:cNvSpPr/>
          <p:nvPr/>
        </p:nvSpPr>
        <p:spPr bwMode="auto">
          <a:xfrm>
            <a:off x="6361492" y="4496693"/>
            <a:ext cx="2454414"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9144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Speed and scalability</a:t>
            </a:r>
          </a:p>
        </p:txBody>
      </p:sp>
      <p:sp>
        <p:nvSpPr>
          <p:cNvPr id="184" name="Rectangle 183"/>
          <p:cNvSpPr/>
          <p:nvPr/>
        </p:nvSpPr>
        <p:spPr bwMode="auto">
          <a:xfrm>
            <a:off x="9217985" y="4495347"/>
            <a:ext cx="2390427" cy="206478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Flexibility </a:t>
            </a:r>
            <a:br>
              <a:rPr lang="en-US" sz="3600" dirty="0">
                <a:solidFill>
                  <a:schemeClr val="tx1"/>
                </a:solidFill>
                <a:latin typeface="Segoe UI Light"/>
                <a:ea typeface="Segoe UI" pitchFamily="34" charset="0"/>
                <a:cs typeface="Segoe UI" pitchFamily="34" charset="0"/>
              </a:rPr>
            </a:br>
            <a:r>
              <a:rPr lang="en-US" sz="3600" dirty="0">
                <a:solidFill>
                  <a:schemeClr val="tx1"/>
                </a:solidFill>
                <a:latin typeface="Segoe UI Light"/>
                <a:ea typeface="Segoe UI" pitchFamily="34" charset="0"/>
                <a:cs typeface="Segoe UI" pitchFamily="34" charset="0"/>
              </a:rPr>
              <a:t>and agility</a:t>
            </a:r>
          </a:p>
        </p:txBody>
      </p:sp>
      <p:sp>
        <p:nvSpPr>
          <p:cNvPr id="186" name="Freeform 7"/>
          <p:cNvSpPr>
            <a:spLocks noEditPoints="1"/>
          </p:cNvSpPr>
          <p:nvPr/>
        </p:nvSpPr>
        <p:spPr bwMode="auto">
          <a:xfrm rot="4923953">
            <a:off x="4462344" y="2224852"/>
            <a:ext cx="1005365" cy="1010107"/>
          </a:xfrm>
          <a:custGeom>
            <a:avLst/>
            <a:gdLst>
              <a:gd name="T0" fmla="*/ 238 w 265"/>
              <a:gd name="T1" fmla="*/ 106 h 265"/>
              <a:gd name="T2" fmla="*/ 253 w 265"/>
              <a:gd name="T3" fmla="*/ 77 h 265"/>
              <a:gd name="T4" fmla="*/ 219 w 265"/>
              <a:gd name="T5" fmla="*/ 67 h 265"/>
              <a:gd name="T6" fmla="*/ 221 w 265"/>
              <a:gd name="T7" fmla="*/ 34 h 265"/>
              <a:gd name="T8" fmla="*/ 188 w 265"/>
              <a:gd name="T9" fmla="*/ 39 h 265"/>
              <a:gd name="T10" fmla="*/ 177 w 265"/>
              <a:gd name="T11" fmla="*/ 8 h 265"/>
              <a:gd name="T12" fmla="*/ 147 w 265"/>
              <a:gd name="T13" fmla="*/ 25 h 265"/>
              <a:gd name="T14" fmla="*/ 126 w 265"/>
              <a:gd name="T15" fmla="*/ 0 h 265"/>
              <a:gd name="T16" fmla="*/ 105 w 265"/>
              <a:gd name="T17" fmla="*/ 27 h 265"/>
              <a:gd name="T18" fmla="*/ 76 w 265"/>
              <a:gd name="T19" fmla="*/ 13 h 265"/>
              <a:gd name="T20" fmla="*/ 66 w 265"/>
              <a:gd name="T21" fmla="*/ 46 h 265"/>
              <a:gd name="T22" fmla="*/ 34 w 265"/>
              <a:gd name="T23" fmla="*/ 44 h 265"/>
              <a:gd name="T24" fmla="*/ 38 w 265"/>
              <a:gd name="T25" fmla="*/ 77 h 265"/>
              <a:gd name="T26" fmla="*/ 8 w 265"/>
              <a:gd name="T27" fmla="*/ 88 h 265"/>
              <a:gd name="T28" fmla="*/ 24 w 265"/>
              <a:gd name="T29" fmla="*/ 118 h 265"/>
              <a:gd name="T30" fmla="*/ 0 w 265"/>
              <a:gd name="T31" fmla="*/ 140 h 265"/>
              <a:gd name="T32" fmla="*/ 27 w 265"/>
              <a:gd name="T33" fmla="*/ 160 h 265"/>
              <a:gd name="T34" fmla="*/ 12 w 265"/>
              <a:gd name="T35" fmla="*/ 189 h 265"/>
              <a:gd name="T36" fmla="*/ 46 w 265"/>
              <a:gd name="T37" fmla="*/ 199 h 265"/>
              <a:gd name="T38" fmla="*/ 43 w 265"/>
              <a:gd name="T39" fmla="*/ 231 h 265"/>
              <a:gd name="T40" fmla="*/ 77 w 265"/>
              <a:gd name="T41" fmla="*/ 227 h 265"/>
              <a:gd name="T42" fmla="*/ 87 w 265"/>
              <a:gd name="T43" fmla="*/ 258 h 265"/>
              <a:gd name="T44" fmla="*/ 118 w 265"/>
              <a:gd name="T45" fmla="*/ 241 h 265"/>
              <a:gd name="T46" fmla="*/ 139 w 265"/>
              <a:gd name="T47" fmla="*/ 265 h 265"/>
              <a:gd name="T48" fmla="*/ 160 w 265"/>
              <a:gd name="T49" fmla="*/ 239 h 265"/>
              <a:gd name="T50" fmla="*/ 189 w 265"/>
              <a:gd name="T51" fmla="*/ 253 h 265"/>
              <a:gd name="T52" fmla="*/ 198 w 265"/>
              <a:gd name="T53" fmla="*/ 220 h 265"/>
              <a:gd name="T54" fmla="*/ 231 w 265"/>
              <a:gd name="T55" fmla="*/ 222 h 265"/>
              <a:gd name="T56" fmla="*/ 226 w 265"/>
              <a:gd name="T57" fmla="*/ 188 h 265"/>
              <a:gd name="T58" fmla="*/ 257 w 265"/>
              <a:gd name="T59" fmla="*/ 178 h 265"/>
              <a:gd name="T60" fmla="*/ 241 w 265"/>
              <a:gd name="T61" fmla="*/ 148 h 265"/>
              <a:gd name="T62" fmla="*/ 265 w 265"/>
              <a:gd name="T63" fmla="*/ 126 h 265"/>
              <a:gd name="T64" fmla="*/ 204 w 265"/>
              <a:gd name="T65" fmla="*/ 158 h 265"/>
              <a:gd name="T66" fmla="*/ 204 w 265"/>
              <a:gd name="T67" fmla="*/ 108 h 265"/>
              <a:gd name="T68" fmla="*/ 214 w 265"/>
              <a:gd name="T69" fmla="*/ 154 h 265"/>
              <a:gd name="T70" fmla="*/ 163 w 265"/>
              <a:gd name="T71" fmla="*/ 109 h 265"/>
              <a:gd name="T72" fmla="*/ 175 w 265"/>
              <a:gd name="T73" fmla="*/ 60 h 265"/>
              <a:gd name="T74" fmla="*/ 111 w 265"/>
              <a:gd name="T75" fmla="*/ 50 h 265"/>
              <a:gd name="T76" fmla="*/ 158 w 265"/>
              <a:gd name="T77" fmla="*/ 60 h 265"/>
              <a:gd name="T78" fmla="*/ 107 w 265"/>
              <a:gd name="T79" fmla="*/ 60 h 265"/>
              <a:gd name="T80" fmla="*/ 132 w 265"/>
              <a:gd name="T81" fmla="*/ 154 h 265"/>
              <a:gd name="T82" fmla="*/ 153 w 265"/>
              <a:gd name="T83" fmla="*/ 133 h 265"/>
              <a:gd name="T84" fmla="*/ 108 w 265"/>
              <a:gd name="T85" fmla="*/ 101 h 265"/>
              <a:gd name="T86" fmla="*/ 59 w 265"/>
              <a:gd name="T87" fmla="*/ 89 h 265"/>
              <a:gd name="T88" fmla="*/ 50 w 265"/>
              <a:gd name="T89" fmla="*/ 153 h 265"/>
              <a:gd name="T90" fmla="*/ 60 w 265"/>
              <a:gd name="T91" fmla="*/ 107 h 265"/>
              <a:gd name="T92" fmla="*/ 60 w 265"/>
              <a:gd name="T93" fmla="*/ 157 h 265"/>
              <a:gd name="T94" fmla="*/ 63 w 265"/>
              <a:gd name="T95" fmla="*/ 165 h 265"/>
              <a:gd name="T96" fmla="*/ 98 w 265"/>
              <a:gd name="T97" fmla="*/ 201 h 265"/>
              <a:gd name="T98" fmla="*/ 58 w 265"/>
              <a:gd name="T99" fmla="*/ 175 h 265"/>
              <a:gd name="T100" fmla="*/ 110 w 265"/>
              <a:gd name="T101" fmla="*/ 214 h 265"/>
              <a:gd name="T102" fmla="*/ 136 w 265"/>
              <a:gd name="T103" fmla="*/ 171 h 265"/>
              <a:gd name="T104" fmla="*/ 174 w 265"/>
              <a:gd name="T105" fmla="*/ 206 h 265"/>
              <a:gd name="T106" fmla="*/ 162 w 265"/>
              <a:gd name="T107" fmla="*/ 157 h 265"/>
              <a:gd name="T108" fmla="*/ 192 w 265"/>
              <a:gd name="T109" fmla="*/ 19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5" h="265">
                <a:moveTo>
                  <a:pt x="260" y="121"/>
                </a:moveTo>
                <a:cubicBezTo>
                  <a:pt x="241" y="118"/>
                  <a:pt x="241" y="118"/>
                  <a:pt x="241" y="118"/>
                </a:cubicBezTo>
                <a:cubicBezTo>
                  <a:pt x="240" y="114"/>
                  <a:pt x="239" y="110"/>
                  <a:pt x="238" y="106"/>
                </a:cubicBezTo>
                <a:cubicBezTo>
                  <a:pt x="255" y="95"/>
                  <a:pt x="255" y="95"/>
                  <a:pt x="255" y="95"/>
                </a:cubicBezTo>
                <a:cubicBezTo>
                  <a:pt x="258" y="94"/>
                  <a:pt x="259" y="91"/>
                  <a:pt x="258" y="89"/>
                </a:cubicBezTo>
                <a:cubicBezTo>
                  <a:pt x="253" y="77"/>
                  <a:pt x="253" y="77"/>
                  <a:pt x="253" y="77"/>
                </a:cubicBezTo>
                <a:cubicBezTo>
                  <a:pt x="252" y="74"/>
                  <a:pt x="249" y="73"/>
                  <a:pt x="246" y="74"/>
                </a:cubicBezTo>
                <a:cubicBezTo>
                  <a:pt x="227" y="78"/>
                  <a:pt x="227" y="78"/>
                  <a:pt x="227" y="78"/>
                </a:cubicBezTo>
                <a:cubicBezTo>
                  <a:pt x="225" y="74"/>
                  <a:pt x="222" y="71"/>
                  <a:pt x="219" y="67"/>
                </a:cubicBezTo>
                <a:cubicBezTo>
                  <a:pt x="231" y="51"/>
                  <a:pt x="231" y="51"/>
                  <a:pt x="231" y="51"/>
                </a:cubicBezTo>
                <a:cubicBezTo>
                  <a:pt x="233" y="49"/>
                  <a:pt x="233" y="46"/>
                  <a:pt x="231" y="44"/>
                </a:cubicBezTo>
                <a:cubicBezTo>
                  <a:pt x="221" y="34"/>
                  <a:pt x="221" y="34"/>
                  <a:pt x="221" y="34"/>
                </a:cubicBezTo>
                <a:cubicBezTo>
                  <a:pt x="220" y="33"/>
                  <a:pt x="217" y="33"/>
                  <a:pt x="215" y="34"/>
                </a:cubicBezTo>
                <a:cubicBezTo>
                  <a:pt x="198" y="46"/>
                  <a:pt x="198" y="46"/>
                  <a:pt x="198" y="46"/>
                </a:cubicBezTo>
                <a:cubicBezTo>
                  <a:pt x="195" y="43"/>
                  <a:pt x="192" y="41"/>
                  <a:pt x="188" y="39"/>
                </a:cubicBezTo>
                <a:cubicBezTo>
                  <a:pt x="193" y="19"/>
                  <a:pt x="193" y="19"/>
                  <a:pt x="193" y="19"/>
                </a:cubicBezTo>
                <a:cubicBezTo>
                  <a:pt x="193" y="17"/>
                  <a:pt x="192" y="14"/>
                  <a:pt x="190" y="13"/>
                </a:cubicBezTo>
                <a:cubicBezTo>
                  <a:pt x="177" y="8"/>
                  <a:pt x="177" y="8"/>
                  <a:pt x="177" y="8"/>
                </a:cubicBezTo>
                <a:cubicBezTo>
                  <a:pt x="175" y="7"/>
                  <a:pt x="172" y="8"/>
                  <a:pt x="171" y="10"/>
                </a:cubicBezTo>
                <a:cubicBezTo>
                  <a:pt x="161" y="28"/>
                  <a:pt x="161" y="28"/>
                  <a:pt x="161" y="28"/>
                </a:cubicBezTo>
                <a:cubicBezTo>
                  <a:pt x="156" y="26"/>
                  <a:pt x="152" y="25"/>
                  <a:pt x="147" y="25"/>
                </a:cubicBezTo>
                <a:cubicBezTo>
                  <a:pt x="144" y="5"/>
                  <a:pt x="144" y="5"/>
                  <a:pt x="144" y="5"/>
                </a:cubicBezTo>
                <a:cubicBezTo>
                  <a:pt x="144" y="2"/>
                  <a:pt x="142" y="0"/>
                  <a:pt x="139" y="0"/>
                </a:cubicBezTo>
                <a:cubicBezTo>
                  <a:pt x="126" y="0"/>
                  <a:pt x="126" y="0"/>
                  <a:pt x="126" y="0"/>
                </a:cubicBezTo>
                <a:cubicBezTo>
                  <a:pt x="123" y="0"/>
                  <a:pt x="121" y="2"/>
                  <a:pt x="121" y="5"/>
                </a:cubicBezTo>
                <a:cubicBezTo>
                  <a:pt x="118" y="25"/>
                  <a:pt x="118" y="25"/>
                  <a:pt x="118" y="25"/>
                </a:cubicBezTo>
                <a:cubicBezTo>
                  <a:pt x="113" y="25"/>
                  <a:pt x="109" y="26"/>
                  <a:pt x="105" y="27"/>
                </a:cubicBezTo>
                <a:cubicBezTo>
                  <a:pt x="95" y="10"/>
                  <a:pt x="95" y="10"/>
                  <a:pt x="95" y="10"/>
                </a:cubicBezTo>
                <a:cubicBezTo>
                  <a:pt x="94" y="8"/>
                  <a:pt x="91" y="7"/>
                  <a:pt x="88" y="8"/>
                </a:cubicBezTo>
                <a:cubicBezTo>
                  <a:pt x="76" y="13"/>
                  <a:pt x="76" y="13"/>
                  <a:pt x="76" y="13"/>
                </a:cubicBezTo>
                <a:cubicBezTo>
                  <a:pt x="74" y="14"/>
                  <a:pt x="72" y="16"/>
                  <a:pt x="73" y="19"/>
                </a:cubicBezTo>
                <a:cubicBezTo>
                  <a:pt x="78" y="38"/>
                  <a:pt x="78" y="38"/>
                  <a:pt x="78" y="38"/>
                </a:cubicBezTo>
                <a:cubicBezTo>
                  <a:pt x="74" y="41"/>
                  <a:pt x="70" y="43"/>
                  <a:pt x="66" y="46"/>
                </a:cubicBezTo>
                <a:cubicBezTo>
                  <a:pt x="50" y="34"/>
                  <a:pt x="50" y="34"/>
                  <a:pt x="50" y="34"/>
                </a:cubicBezTo>
                <a:cubicBezTo>
                  <a:pt x="48" y="33"/>
                  <a:pt x="45" y="33"/>
                  <a:pt x="43" y="34"/>
                </a:cubicBezTo>
                <a:cubicBezTo>
                  <a:pt x="34" y="44"/>
                  <a:pt x="34" y="44"/>
                  <a:pt x="34" y="44"/>
                </a:cubicBezTo>
                <a:cubicBezTo>
                  <a:pt x="32" y="46"/>
                  <a:pt x="32" y="49"/>
                  <a:pt x="33" y="51"/>
                </a:cubicBezTo>
                <a:cubicBezTo>
                  <a:pt x="46" y="67"/>
                  <a:pt x="46" y="67"/>
                  <a:pt x="46" y="67"/>
                </a:cubicBezTo>
                <a:cubicBezTo>
                  <a:pt x="43" y="70"/>
                  <a:pt x="41" y="74"/>
                  <a:pt x="38" y="77"/>
                </a:cubicBezTo>
                <a:cubicBezTo>
                  <a:pt x="19" y="72"/>
                  <a:pt x="19" y="72"/>
                  <a:pt x="19" y="72"/>
                </a:cubicBezTo>
                <a:cubicBezTo>
                  <a:pt x="16" y="72"/>
                  <a:pt x="14" y="73"/>
                  <a:pt x="13" y="75"/>
                </a:cubicBezTo>
                <a:cubicBezTo>
                  <a:pt x="8" y="88"/>
                  <a:pt x="8" y="88"/>
                  <a:pt x="8" y="88"/>
                </a:cubicBezTo>
                <a:cubicBezTo>
                  <a:pt x="7" y="90"/>
                  <a:pt x="8" y="93"/>
                  <a:pt x="10" y="94"/>
                </a:cubicBezTo>
                <a:cubicBezTo>
                  <a:pt x="27" y="105"/>
                  <a:pt x="27" y="105"/>
                  <a:pt x="27" y="105"/>
                </a:cubicBezTo>
                <a:cubicBezTo>
                  <a:pt x="26" y="109"/>
                  <a:pt x="25" y="114"/>
                  <a:pt x="24" y="118"/>
                </a:cubicBezTo>
                <a:cubicBezTo>
                  <a:pt x="4" y="121"/>
                  <a:pt x="4" y="121"/>
                  <a:pt x="4" y="121"/>
                </a:cubicBezTo>
                <a:cubicBezTo>
                  <a:pt x="2" y="121"/>
                  <a:pt x="0" y="124"/>
                  <a:pt x="0" y="126"/>
                </a:cubicBezTo>
                <a:cubicBezTo>
                  <a:pt x="0" y="140"/>
                  <a:pt x="0" y="140"/>
                  <a:pt x="0" y="140"/>
                </a:cubicBezTo>
                <a:cubicBezTo>
                  <a:pt x="0" y="142"/>
                  <a:pt x="2" y="144"/>
                  <a:pt x="4" y="145"/>
                </a:cubicBezTo>
                <a:cubicBezTo>
                  <a:pt x="24" y="148"/>
                  <a:pt x="24" y="148"/>
                  <a:pt x="24" y="148"/>
                </a:cubicBezTo>
                <a:cubicBezTo>
                  <a:pt x="25" y="152"/>
                  <a:pt x="26" y="156"/>
                  <a:pt x="27" y="160"/>
                </a:cubicBezTo>
                <a:cubicBezTo>
                  <a:pt x="9" y="170"/>
                  <a:pt x="9" y="170"/>
                  <a:pt x="9" y="170"/>
                </a:cubicBezTo>
                <a:cubicBezTo>
                  <a:pt x="7" y="172"/>
                  <a:pt x="6" y="175"/>
                  <a:pt x="7" y="177"/>
                </a:cubicBezTo>
                <a:cubicBezTo>
                  <a:pt x="12" y="189"/>
                  <a:pt x="12" y="189"/>
                  <a:pt x="12" y="189"/>
                </a:cubicBezTo>
                <a:cubicBezTo>
                  <a:pt x="13" y="192"/>
                  <a:pt x="16" y="193"/>
                  <a:pt x="18" y="192"/>
                </a:cubicBezTo>
                <a:cubicBezTo>
                  <a:pt x="38" y="187"/>
                  <a:pt x="38" y="187"/>
                  <a:pt x="38" y="187"/>
                </a:cubicBezTo>
                <a:cubicBezTo>
                  <a:pt x="40" y="191"/>
                  <a:pt x="43" y="195"/>
                  <a:pt x="46" y="199"/>
                </a:cubicBezTo>
                <a:cubicBezTo>
                  <a:pt x="33" y="215"/>
                  <a:pt x="33" y="215"/>
                  <a:pt x="33" y="215"/>
                </a:cubicBezTo>
                <a:cubicBezTo>
                  <a:pt x="32" y="217"/>
                  <a:pt x="32" y="220"/>
                  <a:pt x="34" y="222"/>
                </a:cubicBezTo>
                <a:cubicBezTo>
                  <a:pt x="43" y="231"/>
                  <a:pt x="43" y="231"/>
                  <a:pt x="43" y="231"/>
                </a:cubicBezTo>
                <a:cubicBezTo>
                  <a:pt x="45" y="233"/>
                  <a:pt x="48" y="233"/>
                  <a:pt x="50" y="232"/>
                </a:cubicBezTo>
                <a:cubicBezTo>
                  <a:pt x="66" y="220"/>
                  <a:pt x="66" y="220"/>
                  <a:pt x="66" y="220"/>
                </a:cubicBezTo>
                <a:cubicBezTo>
                  <a:pt x="70" y="222"/>
                  <a:pt x="73" y="225"/>
                  <a:pt x="77" y="227"/>
                </a:cubicBezTo>
                <a:cubicBezTo>
                  <a:pt x="72" y="246"/>
                  <a:pt x="72" y="246"/>
                  <a:pt x="72" y="246"/>
                </a:cubicBezTo>
                <a:cubicBezTo>
                  <a:pt x="71" y="249"/>
                  <a:pt x="73" y="252"/>
                  <a:pt x="75" y="253"/>
                </a:cubicBezTo>
                <a:cubicBezTo>
                  <a:pt x="87" y="258"/>
                  <a:pt x="87" y="258"/>
                  <a:pt x="87" y="258"/>
                </a:cubicBezTo>
                <a:cubicBezTo>
                  <a:pt x="90" y="259"/>
                  <a:pt x="92" y="258"/>
                  <a:pt x="94" y="256"/>
                </a:cubicBezTo>
                <a:cubicBezTo>
                  <a:pt x="104" y="238"/>
                  <a:pt x="104" y="238"/>
                  <a:pt x="104" y="238"/>
                </a:cubicBezTo>
                <a:cubicBezTo>
                  <a:pt x="108" y="240"/>
                  <a:pt x="113" y="240"/>
                  <a:pt x="118" y="241"/>
                </a:cubicBezTo>
                <a:cubicBezTo>
                  <a:pt x="121" y="261"/>
                  <a:pt x="121" y="261"/>
                  <a:pt x="121" y="261"/>
                </a:cubicBezTo>
                <a:cubicBezTo>
                  <a:pt x="121" y="263"/>
                  <a:pt x="123" y="265"/>
                  <a:pt x="126" y="265"/>
                </a:cubicBezTo>
                <a:cubicBezTo>
                  <a:pt x="139" y="265"/>
                  <a:pt x="139" y="265"/>
                  <a:pt x="139" y="265"/>
                </a:cubicBezTo>
                <a:cubicBezTo>
                  <a:pt x="142" y="265"/>
                  <a:pt x="144" y="263"/>
                  <a:pt x="144" y="261"/>
                </a:cubicBezTo>
                <a:cubicBezTo>
                  <a:pt x="147" y="241"/>
                  <a:pt x="147" y="241"/>
                  <a:pt x="147" y="241"/>
                </a:cubicBezTo>
                <a:cubicBezTo>
                  <a:pt x="151" y="240"/>
                  <a:pt x="156" y="240"/>
                  <a:pt x="160" y="239"/>
                </a:cubicBezTo>
                <a:cubicBezTo>
                  <a:pt x="170" y="256"/>
                  <a:pt x="170" y="256"/>
                  <a:pt x="170" y="256"/>
                </a:cubicBezTo>
                <a:cubicBezTo>
                  <a:pt x="171" y="258"/>
                  <a:pt x="174" y="259"/>
                  <a:pt x="176" y="258"/>
                </a:cubicBezTo>
                <a:cubicBezTo>
                  <a:pt x="189" y="253"/>
                  <a:pt x="189" y="253"/>
                  <a:pt x="189" y="253"/>
                </a:cubicBezTo>
                <a:cubicBezTo>
                  <a:pt x="191" y="252"/>
                  <a:pt x="192" y="249"/>
                  <a:pt x="192" y="247"/>
                </a:cubicBezTo>
                <a:cubicBezTo>
                  <a:pt x="187" y="227"/>
                  <a:pt x="187" y="227"/>
                  <a:pt x="187" y="227"/>
                </a:cubicBezTo>
                <a:cubicBezTo>
                  <a:pt x="191" y="225"/>
                  <a:pt x="195" y="223"/>
                  <a:pt x="198" y="220"/>
                </a:cubicBezTo>
                <a:cubicBezTo>
                  <a:pt x="215" y="232"/>
                  <a:pt x="215" y="232"/>
                  <a:pt x="215" y="232"/>
                </a:cubicBezTo>
                <a:cubicBezTo>
                  <a:pt x="217" y="233"/>
                  <a:pt x="220" y="233"/>
                  <a:pt x="221" y="231"/>
                </a:cubicBezTo>
                <a:cubicBezTo>
                  <a:pt x="231" y="222"/>
                  <a:pt x="231" y="222"/>
                  <a:pt x="231" y="222"/>
                </a:cubicBezTo>
                <a:cubicBezTo>
                  <a:pt x="233" y="220"/>
                  <a:pt x="233" y="217"/>
                  <a:pt x="231" y="215"/>
                </a:cubicBezTo>
                <a:cubicBezTo>
                  <a:pt x="219" y="199"/>
                  <a:pt x="219" y="199"/>
                  <a:pt x="219" y="199"/>
                </a:cubicBezTo>
                <a:cubicBezTo>
                  <a:pt x="222" y="196"/>
                  <a:pt x="224" y="192"/>
                  <a:pt x="226" y="188"/>
                </a:cubicBezTo>
                <a:cubicBezTo>
                  <a:pt x="246" y="193"/>
                  <a:pt x="246" y="193"/>
                  <a:pt x="246" y="193"/>
                </a:cubicBezTo>
                <a:cubicBezTo>
                  <a:pt x="248" y="194"/>
                  <a:pt x="251" y="193"/>
                  <a:pt x="252" y="190"/>
                </a:cubicBezTo>
                <a:cubicBezTo>
                  <a:pt x="257" y="178"/>
                  <a:pt x="257" y="178"/>
                  <a:pt x="257" y="178"/>
                </a:cubicBezTo>
                <a:cubicBezTo>
                  <a:pt x="258" y="176"/>
                  <a:pt x="257" y="173"/>
                  <a:pt x="255" y="172"/>
                </a:cubicBezTo>
                <a:cubicBezTo>
                  <a:pt x="238" y="161"/>
                  <a:pt x="238" y="161"/>
                  <a:pt x="238" y="161"/>
                </a:cubicBezTo>
                <a:cubicBezTo>
                  <a:pt x="239" y="157"/>
                  <a:pt x="240" y="152"/>
                  <a:pt x="241" y="148"/>
                </a:cubicBezTo>
                <a:cubicBezTo>
                  <a:pt x="260" y="145"/>
                  <a:pt x="260" y="145"/>
                  <a:pt x="260" y="145"/>
                </a:cubicBezTo>
                <a:cubicBezTo>
                  <a:pt x="263" y="144"/>
                  <a:pt x="265" y="142"/>
                  <a:pt x="265" y="140"/>
                </a:cubicBezTo>
                <a:cubicBezTo>
                  <a:pt x="265" y="126"/>
                  <a:pt x="265" y="126"/>
                  <a:pt x="265" y="126"/>
                </a:cubicBezTo>
                <a:cubicBezTo>
                  <a:pt x="265" y="124"/>
                  <a:pt x="263" y="121"/>
                  <a:pt x="260" y="121"/>
                </a:cubicBezTo>
                <a:close/>
                <a:moveTo>
                  <a:pt x="214" y="154"/>
                </a:moveTo>
                <a:cubicBezTo>
                  <a:pt x="213" y="159"/>
                  <a:pt x="208" y="161"/>
                  <a:pt x="204" y="158"/>
                </a:cubicBezTo>
                <a:cubicBezTo>
                  <a:pt x="170" y="138"/>
                  <a:pt x="170" y="138"/>
                  <a:pt x="170" y="138"/>
                </a:cubicBezTo>
                <a:cubicBezTo>
                  <a:pt x="166" y="135"/>
                  <a:pt x="166" y="131"/>
                  <a:pt x="170" y="128"/>
                </a:cubicBezTo>
                <a:cubicBezTo>
                  <a:pt x="204" y="108"/>
                  <a:pt x="204" y="108"/>
                  <a:pt x="204" y="108"/>
                </a:cubicBezTo>
                <a:cubicBezTo>
                  <a:pt x="208" y="105"/>
                  <a:pt x="213" y="107"/>
                  <a:pt x="214" y="112"/>
                </a:cubicBezTo>
                <a:cubicBezTo>
                  <a:pt x="214" y="112"/>
                  <a:pt x="217" y="122"/>
                  <a:pt x="217" y="133"/>
                </a:cubicBezTo>
                <a:cubicBezTo>
                  <a:pt x="217" y="143"/>
                  <a:pt x="214" y="154"/>
                  <a:pt x="214" y="154"/>
                </a:cubicBezTo>
                <a:close/>
                <a:moveTo>
                  <a:pt x="205" y="90"/>
                </a:moveTo>
                <a:cubicBezTo>
                  <a:pt x="208" y="94"/>
                  <a:pt x="206" y="99"/>
                  <a:pt x="201" y="100"/>
                </a:cubicBezTo>
                <a:cubicBezTo>
                  <a:pt x="163" y="109"/>
                  <a:pt x="163" y="109"/>
                  <a:pt x="163" y="109"/>
                </a:cubicBezTo>
                <a:cubicBezTo>
                  <a:pt x="158" y="110"/>
                  <a:pt x="155" y="107"/>
                  <a:pt x="156" y="102"/>
                </a:cubicBezTo>
                <a:cubicBezTo>
                  <a:pt x="165" y="64"/>
                  <a:pt x="165" y="64"/>
                  <a:pt x="165" y="64"/>
                </a:cubicBezTo>
                <a:cubicBezTo>
                  <a:pt x="166" y="59"/>
                  <a:pt x="171" y="57"/>
                  <a:pt x="175" y="60"/>
                </a:cubicBezTo>
                <a:cubicBezTo>
                  <a:pt x="175" y="60"/>
                  <a:pt x="185" y="65"/>
                  <a:pt x="192" y="73"/>
                </a:cubicBezTo>
                <a:cubicBezTo>
                  <a:pt x="200" y="80"/>
                  <a:pt x="205" y="90"/>
                  <a:pt x="205" y="90"/>
                </a:cubicBezTo>
                <a:close/>
                <a:moveTo>
                  <a:pt x="111" y="50"/>
                </a:moveTo>
                <a:cubicBezTo>
                  <a:pt x="111" y="50"/>
                  <a:pt x="122" y="47"/>
                  <a:pt x="132" y="47"/>
                </a:cubicBezTo>
                <a:cubicBezTo>
                  <a:pt x="143" y="47"/>
                  <a:pt x="154" y="50"/>
                  <a:pt x="154" y="50"/>
                </a:cubicBezTo>
                <a:cubicBezTo>
                  <a:pt x="158" y="52"/>
                  <a:pt x="160" y="56"/>
                  <a:pt x="158" y="60"/>
                </a:cubicBezTo>
                <a:cubicBezTo>
                  <a:pt x="137" y="94"/>
                  <a:pt x="137" y="94"/>
                  <a:pt x="137" y="94"/>
                </a:cubicBezTo>
                <a:cubicBezTo>
                  <a:pt x="134" y="98"/>
                  <a:pt x="130" y="98"/>
                  <a:pt x="128" y="94"/>
                </a:cubicBezTo>
                <a:cubicBezTo>
                  <a:pt x="107" y="60"/>
                  <a:pt x="107" y="60"/>
                  <a:pt x="107" y="60"/>
                </a:cubicBezTo>
                <a:cubicBezTo>
                  <a:pt x="105" y="56"/>
                  <a:pt x="106" y="52"/>
                  <a:pt x="111" y="50"/>
                </a:cubicBezTo>
                <a:close/>
                <a:moveTo>
                  <a:pt x="153" y="133"/>
                </a:moveTo>
                <a:cubicBezTo>
                  <a:pt x="153" y="144"/>
                  <a:pt x="144" y="154"/>
                  <a:pt x="132" y="154"/>
                </a:cubicBezTo>
                <a:cubicBezTo>
                  <a:pt x="121" y="154"/>
                  <a:pt x="112" y="144"/>
                  <a:pt x="112" y="133"/>
                </a:cubicBezTo>
                <a:cubicBezTo>
                  <a:pt x="112" y="121"/>
                  <a:pt x="121" y="112"/>
                  <a:pt x="132" y="112"/>
                </a:cubicBezTo>
                <a:cubicBezTo>
                  <a:pt x="144" y="112"/>
                  <a:pt x="153" y="121"/>
                  <a:pt x="153" y="133"/>
                </a:cubicBezTo>
                <a:close/>
                <a:moveTo>
                  <a:pt x="89" y="59"/>
                </a:moveTo>
                <a:cubicBezTo>
                  <a:pt x="94" y="56"/>
                  <a:pt x="98" y="58"/>
                  <a:pt x="99" y="63"/>
                </a:cubicBezTo>
                <a:cubicBezTo>
                  <a:pt x="108" y="101"/>
                  <a:pt x="108" y="101"/>
                  <a:pt x="108" y="101"/>
                </a:cubicBezTo>
                <a:cubicBezTo>
                  <a:pt x="109" y="106"/>
                  <a:pt x="107" y="109"/>
                  <a:pt x="102" y="108"/>
                </a:cubicBezTo>
                <a:cubicBezTo>
                  <a:pt x="63" y="99"/>
                  <a:pt x="63" y="99"/>
                  <a:pt x="63" y="99"/>
                </a:cubicBezTo>
                <a:cubicBezTo>
                  <a:pt x="59" y="98"/>
                  <a:pt x="57" y="93"/>
                  <a:pt x="59" y="89"/>
                </a:cubicBezTo>
                <a:cubicBezTo>
                  <a:pt x="59" y="89"/>
                  <a:pt x="65" y="79"/>
                  <a:pt x="72" y="72"/>
                </a:cubicBezTo>
                <a:cubicBezTo>
                  <a:pt x="80" y="64"/>
                  <a:pt x="89" y="59"/>
                  <a:pt x="89" y="59"/>
                </a:cubicBezTo>
                <a:close/>
                <a:moveTo>
                  <a:pt x="50" y="153"/>
                </a:moveTo>
                <a:cubicBezTo>
                  <a:pt x="50" y="153"/>
                  <a:pt x="47" y="142"/>
                  <a:pt x="47" y="132"/>
                </a:cubicBezTo>
                <a:cubicBezTo>
                  <a:pt x="47" y="121"/>
                  <a:pt x="50" y="110"/>
                  <a:pt x="50" y="110"/>
                </a:cubicBezTo>
                <a:cubicBezTo>
                  <a:pt x="51" y="106"/>
                  <a:pt x="56" y="104"/>
                  <a:pt x="60" y="107"/>
                </a:cubicBezTo>
                <a:cubicBezTo>
                  <a:pt x="93" y="127"/>
                  <a:pt x="93" y="127"/>
                  <a:pt x="93" y="127"/>
                </a:cubicBezTo>
                <a:cubicBezTo>
                  <a:pt x="98" y="130"/>
                  <a:pt x="98" y="134"/>
                  <a:pt x="93" y="136"/>
                </a:cubicBezTo>
                <a:cubicBezTo>
                  <a:pt x="60" y="157"/>
                  <a:pt x="60" y="157"/>
                  <a:pt x="60" y="157"/>
                </a:cubicBezTo>
                <a:cubicBezTo>
                  <a:pt x="56" y="160"/>
                  <a:pt x="51" y="158"/>
                  <a:pt x="50" y="153"/>
                </a:cubicBezTo>
                <a:close/>
                <a:moveTo>
                  <a:pt x="58" y="175"/>
                </a:moveTo>
                <a:cubicBezTo>
                  <a:pt x="56" y="171"/>
                  <a:pt x="58" y="166"/>
                  <a:pt x="63" y="165"/>
                </a:cubicBezTo>
                <a:cubicBezTo>
                  <a:pt x="101" y="156"/>
                  <a:pt x="101" y="156"/>
                  <a:pt x="101" y="156"/>
                </a:cubicBezTo>
                <a:cubicBezTo>
                  <a:pt x="106" y="155"/>
                  <a:pt x="109" y="158"/>
                  <a:pt x="108" y="162"/>
                </a:cubicBezTo>
                <a:cubicBezTo>
                  <a:pt x="98" y="201"/>
                  <a:pt x="98" y="201"/>
                  <a:pt x="98" y="201"/>
                </a:cubicBezTo>
                <a:cubicBezTo>
                  <a:pt x="97" y="206"/>
                  <a:pt x="93" y="207"/>
                  <a:pt x="89" y="205"/>
                </a:cubicBezTo>
                <a:cubicBezTo>
                  <a:pt x="89" y="205"/>
                  <a:pt x="79" y="200"/>
                  <a:pt x="71" y="192"/>
                </a:cubicBezTo>
                <a:cubicBezTo>
                  <a:pt x="64" y="185"/>
                  <a:pt x="58" y="175"/>
                  <a:pt x="58" y="175"/>
                </a:cubicBezTo>
                <a:close/>
                <a:moveTo>
                  <a:pt x="153" y="214"/>
                </a:moveTo>
                <a:cubicBezTo>
                  <a:pt x="153" y="214"/>
                  <a:pt x="142" y="217"/>
                  <a:pt x="131" y="217"/>
                </a:cubicBezTo>
                <a:cubicBezTo>
                  <a:pt x="121" y="217"/>
                  <a:pt x="110" y="214"/>
                  <a:pt x="110" y="214"/>
                </a:cubicBezTo>
                <a:cubicBezTo>
                  <a:pt x="105" y="213"/>
                  <a:pt x="103" y="209"/>
                  <a:pt x="106" y="204"/>
                </a:cubicBezTo>
                <a:cubicBezTo>
                  <a:pt x="127" y="171"/>
                  <a:pt x="127" y="171"/>
                  <a:pt x="127" y="171"/>
                </a:cubicBezTo>
                <a:cubicBezTo>
                  <a:pt x="129" y="167"/>
                  <a:pt x="133" y="167"/>
                  <a:pt x="136" y="171"/>
                </a:cubicBezTo>
                <a:cubicBezTo>
                  <a:pt x="157" y="204"/>
                  <a:pt x="157" y="204"/>
                  <a:pt x="157" y="204"/>
                </a:cubicBezTo>
                <a:cubicBezTo>
                  <a:pt x="159" y="209"/>
                  <a:pt x="157" y="213"/>
                  <a:pt x="153" y="214"/>
                </a:cubicBezTo>
                <a:close/>
                <a:moveTo>
                  <a:pt x="174" y="206"/>
                </a:moveTo>
                <a:cubicBezTo>
                  <a:pt x="170" y="208"/>
                  <a:pt x="166" y="206"/>
                  <a:pt x="164" y="202"/>
                </a:cubicBezTo>
                <a:cubicBezTo>
                  <a:pt x="155" y="163"/>
                  <a:pt x="155" y="163"/>
                  <a:pt x="155" y="163"/>
                </a:cubicBezTo>
                <a:cubicBezTo>
                  <a:pt x="154" y="158"/>
                  <a:pt x="157" y="155"/>
                  <a:pt x="162" y="157"/>
                </a:cubicBezTo>
                <a:cubicBezTo>
                  <a:pt x="200" y="166"/>
                  <a:pt x="200" y="166"/>
                  <a:pt x="200" y="166"/>
                </a:cubicBezTo>
                <a:cubicBezTo>
                  <a:pt x="205" y="167"/>
                  <a:pt x="207" y="171"/>
                  <a:pt x="205" y="176"/>
                </a:cubicBezTo>
                <a:cubicBezTo>
                  <a:pt x="205" y="176"/>
                  <a:pt x="199" y="185"/>
                  <a:pt x="192" y="193"/>
                </a:cubicBezTo>
                <a:cubicBezTo>
                  <a:pt x="184" y="200"/>
                  <a:pt x="174" y="206"/>
                  <a:pt x="174" y="206"/>
                </a:cubicBezTo>
                <a:close/>
              </a:path>
            </a:pathLst>
          </a:custGeom>
          <a:no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87" name="Freeform 8"/>
          <p:cNvSpPr>
            <a:spLocks noEditPoints="1"/>
          </p:cNvSpPr>
          <p:nvPr/>
        </p:nvSpPr>
        <p:spPr bwMode="auto">
          <a:xfrm rot="4923953">
            <a:off x="3927201" y="2779366"/>
            <a:ext cx="462372" cy="464744"/>
          </a:xfrm>
          <a:custGeom>
            <a:avLst/>
            <a:gdLst>
              <a:gd name="T0" fmla="*/ 118 w 122"/>
              <a:gd name="T1" fmla="*/ 74 h 122"/>
              <a:gd name="T2" fmla="*/ 102 w 122"/>
              <a:gd name="T3" fmla="*/ 64 h 122"/>
              <a:gd name="T4" fmla="*/ 102 w 122"/>
              <a:gd name="T5" fmla="*/ 64 h 122"/>
              <a:gd name="T6" fmla="*/ 101 w 122"/>
              <a:gd name="T7" fmla="*/ 54 h 122"/>
              <a:gd name="T8" fmla="*/ 101 w 122"/>
              <a:gd name="T9" fmla="*/ 53 h 122"/>
              <a:gd name="T10" fmla="*/ 116 w 122"/>
              <a:gd name="T11" fmla="*/ 41 h 122"/>
              <a:gd name="T12" fmla="*/ 118 w 122"/>
              <a:gd name="T13" fmla="*/ 34 h 122"/>
              <a:gd name="T14" fmla="*/ 111 w 122"/>
              <a:gd name="T15" fmla="*/ 30 h 122"/>
              <a:gd name="T16" fmla="*/ 92 w 122"/>
              <a:gd name="T17" fmla="*/ 34 h 122"/>
              <a:gd name="T18" fmla="*/ 92 w 122"/>
              <a:gd name="T19" fmla="*/ 35 h 122"/>
              <a:gd name="T20" fmla="*/ 84 w 122"/>
              <a:gd name="T21" fmla="*/ 28 h 122"/>
              <a:gd name="T22" fmla="*/ 84 w 122"/>
              <a:gd name="T23" fmla="*/ 27 h 122"/>
              <a:gd name="T24" fmla="*/ 86 w 122"/>
              <a:gd name="T25" fmla="*/ 8 h 122"/>
              <a:gd name="T26" fmla="*/ 82 w 122"/>
              <a:gd name="T27" fmla="*/ 1 h 122"/>
              <a:gd name="T28" fmla="*/ 74 w 122"/>
              <a:gd name="T29" fmla="*/ 4 h 122"/>
              <a:gd name="T30" fmla="*/ 64 w 122"/>
              <a:gd name="T31" fmla="*/ 20 h 122"/>
              <a:gd name="T32" fmla="*/ 64 w 122"/>
              <a:gd name="T33" fmla="*/ 21 h 122"/>
              <a:gd name="T34" fmla="*/ 53 w 122"/>
              <a:gd name="T35" fmla="*/ 21 h 122"/>
              <a:gd name="T36" fmla="*/ 53 w 122"/>
              <a:gd name="T37" fmla="*/ 21 h 122"/>
              <a:gd name="T38" fmla="*/ 41 w 122"/>
              <a:gd name="T39" fmla="*/ 6 h 122"/>
              <a:gd name="T40" fmla="*/ 33 w 122"/>
              <a:gd name="T41" fmla="*/ 4 h 122"/>
              <a:gd name="T42" fmla="*/ 30 w 122"/>
              <a:gd name="T43" fmla="*/ 12 h 122"/>
              <a:gd name="T44" fmla="*/ 34 w 122"/>
              <a:gd name="T45" fmla="*/ 30 h 122"/>
              <a:gd name="T46" fmla="*/ 34 w 122"/>
              <a:gd name="T47" fmla="*/ 30 h 122"/>
              <a:gd name="T48" fmla="*/ 27 w 122"/>
              <a:gd name="T49" fmla="*/ 38 h 122"/>
              <a:gd name="T50" fmla="*/ 27 w 122"/>
              <a:gd name="T51" fmla="*/ 38 h 122"/>
              <a:gd name="T52" fmla="*/ 8 w 122"/>
              <a:gd name="T53" fmla="*/ 36 h 122"/>
              <a:gd name="T54" fmla="*/ 1 w 122"/>
              <a:gd name="T55" fmla="*/ 40 h 122"/>
              <a:gd name="T56" fmla="*/ 4 w 122"/>
              <a:gd name="T57" fmla="*/ 48 h 122"/>
              <a:gd name="T58" fmla="*/ 20 w 122"/>
              <a:gd name="T59" fmla="*/ 58 h 122"/>
              <a:gd name="T60" fmla="*/ 21 w 122"/>
              <a:gd name="T61" fmla="*/ 69 h 122"/>
              <a:gd name="T62" fmla="*/ 6 w 122"/>
              <a:gd name="T63" fmla="*/ 81 h 122"/>
              <a:gd name="T64" fmla="*/ 4 w 122"/>
              <a:gd name="T65" fmla="*/ 89 h 122"/>
              <a:gd name="T66" fmla="*/ 11 w 122"/>
              <a:gd name="T67" fmla="*/ 92 h 122"/>
              <a:gd name="T68" fmla="*/ 30 w 122"/>
              <a:gd name="T69" fmla="*/ 88 h 122"/>
              <a:gd name="T70" fmla="*/ 38 w 122"/>
              <a:gd name="T71" fmla="*/ 96 h 122"/>
              <a:gd name="T72" fmla="*/ 36 w 122"/>
              <a:gd name="T73" fmla="*/ 114 h 122"/>
              <a:gd name="T74" fmla="*/ 40 w 122"/>
              <a:gd name="T75" fmla="*/ 121 h 122"/>
              <a:gd name="T76" fmla="*/ 48 w 122"/>
              <a:gd name="T77" fmla="*/ 118 h 122"/>
              <a:gd name="T78" fmla="*/ 58 w 122"/>
              <a:gd name="T79" fmla="*/ 102 h 122"/>
              <a:gd name="T80" fmla="*/ 69 w 122"/>
              <a:gd name="T81" fmla="*/ 102 h 122"/>
              <a:gd name="T82" fmla="*/ 81 w 122"/>
              <a:gd name="T83" fmla="*/ 116 h 122"/>
              <a:gd name="T84" fmla="*/ 89 w 122"/>
              <a:gd name="T85" fmla="*/ 118 h 122"/>
              <a:gd name="T86" fmla="*/ 92 w 122"/>
              <a:gd name="T87" fmla="*/ 111 h 122"/>
              <a:gd name="T88" fmla="*/ 88 w 122"/>
              <a:gd name="T89" fmla="*/ 92 h 122"/>
              <a:gd name="T90" fmla="*/ 95 w 122"/>
              <a:gd name="T91" fmla="*/ 84 h 122"/>
              <a:gd name="T92" fmla="*/ 114 w 122"/>
              <a:gd name="T93" fmla="*/ 86 h 122"/>
              <a:gd name="T94" fmla="*/ 121 w 122"/>
              <a:gd name="T95" fmla="*/ 82 h 122"/>
              <a:gd name="T96" fmla="*/ 118 w 122"/>
              <a:gd name="T97" fmla="*/ 74 h 122"/>
              <a:gd name="T98" fmla="*/ 52 w 122"/>
              <a:gd name="T99" fmla="*/ 86 h 122"/>
              <a:gd name="T100" fmla="*/ 36 w 122"/>
              <a:gd name="T101" fmla="*/ 53 h 122"/>
              <a:gd name="T102" fmla="*/ 69 w 122"/>
              <a:gd name="T103" fmla="*/ 37 h 122"/>
              <a:gd name="T104" fmla="*/ 86 w 122"/>
              <a:gd name="T105" fmla="*/ 70 h 122"/>
              <a:gd name="T106" fmla="*/ 52 w 122"/>
              <a:gd name="T10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 h="122">
                <a:moveTo>
                  <a:pt x="118" y="74"/>
                </a:moveTo>
                <a:cubicBezTo>
                  <a:pt x="102" y="64"/>
                  <a:pt x="102" y="64"/>
                  <a:pt x="102" y="64"/>
                </a:cubicBezTo>
                <a:cubicBezTo>
                  <a:pt x="102" y="64"/>
                  <a:pt x="102" y="64"/>
                  <a:pt x="102" y="64"/>
                </a:cubicBezTo>
                <a:cubicBezTo>
                  <a:pt x="102" y="61"/>
                  <a:pt x="102" y="57"/>
                  <a:pt x="101" y="54"/>
                </a:cubicBezTo>
                <a:cubicBezTo>
                  <a:pt x="101" y="53"/>
                  <a:pt x="101" y="53"/>
                  <a:pt x="101" y="53"/>
                </a:cubicBezTo>
                <a:cubicBezTo>
                  <a:pt x="116" y="41"/>
                  <a:pt x="116" y="41"/>
                  <a:pt x="116" y="41"/>
                </a:cubicBezTo>
                <a:cubicBezTo>
                  <a:pt x="118" y="40"/>
                  <a:pt x="119" y="36"/>
                  <a:pt x="118" y="34"/>
                </a:cubicBezTo>
                <a:cubicBezTo>
                  <a:pt x="117" y="31"/>
                  <a:pt x="113" y="29"/>
                  <a:pt x="111" y="30"/>
                </a:cubicBezTo>
                <a:cubicBezTo>
                  <a:pt x="92" y="34"/>
                  <a:pt x="92" y="34"/>
                  <a:pt x="92" y="34"/>
                </a:cubicBezTo>
                <a:cubicBezTo>
                  <a:pt x="92" y="34"/>
                  <a:pt x="92" y="35"/>
                  <a:pt x="92" y="35"/>
                </a:cubicBezTo>
                <a:cubicBezTo>
                  <a:pt x="89" y="32"/>
                  <a:pt x="87" y="30"/>
                  <a:pt x="84" y="28"/>
                </a:cubicBezTo>
                <a:cubicBezTo>
                  <a:pt x="84" y="28"/>
                  <a:pt x="84" y="27"/>
                  <a:pt x="84" y="27"/>
                </a:cubicBezTo>
                <a:cubicBezTo>
                  <a:pt x="86" y="8"/>
                  <a:pt x="86" y="8"/>
                  <a:pt x="86" y="8"/>
                </a:cubicBezTo>
                <a:cubicBezTo>
                  <a:pt x="86" y="5"/>
                  <a:pt x="84" y="2"/>
                  <a:pt x="82" y="1"/>
                </a:cubicBezTo>
                <a:cubicBezTo>
                  <a:pt x="79" y="0"/>
                  <a:pt x="76" y="2"/>
                  <a:pt x="74" y="4"/>
                </a:cubicBezTo>
                <a:cubicBezTo>
                  <a:pt x="64" y="20"/>
                  <a:pt x="64" y="20"/>
                  <a:pt x="64" y="20"/>
                </a:cubicBezTo>
                <a:cubicBezTo>
                  <a:pt x="64" y="21"/>
                  <a:pt x="64" y="21"/>
                  <a:pt x="64" y="21"/>
                </a:cubicBezTo>
                <a:cubicBezTo>
                  <a:pt x="60" y="21"/>
                  <a:pt x="57" y="21"/>
                  <a:pt x="53" y="21"/>
                </a:cubicBezTo>
                <a:cubicBezTo>
                  <a:pt x="53" y="21"/>
                  <a:pt x="53" y="21"/>
                  <a:pt x="53" y="21"/>
                </a:cubicBezTo>
                <a:cubicBezTo>
                  <a:pt x="41" y="6"/>
                  <a:pt x="41" y="6"/>
                  <a:pt x="41" y="6"/>
                </a:cubicBezTo>
                <a:cubicBezTo>
                  <a:pt x="40" y="4"/>
                  <a:pt x="36" y="3"/>
                  <a:pt x="33" y="4"/>
                </a:cubicBezTo>
                <a:cubicBezTo>
                  <a:pt x="31" y="6"/>
                  <a:pt x="29" y="9"/>
                  <a:pt x="30" y="12"/>
                </a:cubicBezTo>
                <a:cubicBezTo>
                  <a:pt x="34" y="30"/>
                  <a:pt x="34" y="30"/>
                  <a:pt x="34" y="30"/>
                </a:cubicBezTo>
                <a:cubicBezTo>
                  <a:pt x="34" y="30"/>
                  <a:pt x="34" y="30"/>
                  <a:pt x="34" y="30"/>
                </a:cubicBezTo>
                <a:cubicBezTo>
                  <a:pt x="32" y="33"/>
                  <a:pt x="29" y="35"/>
                  <a:pt x="27" y="38"/>
                </a:cubicBezTo>
                <a:cubicBezTo>
                  <a:pt x="27" y="38"/>
                  <a:pt x="27" y="38"/>
                  <a:pt x="27" y="38"/>
                </a:cubicBezTo>
                <a:cubicBezTo>
                  <a:pt x="8" y="36"/>
                  <a:pt x="8" y="36"/>
                  <a:pt x="8" y="36"/>
                </a:cubicBezTo>
                <a:cubicBezTo>
                  <a:pt x="5" y="36"/>
                  <a:pt x="2" y="38"/>
                  <a:pt x="1" y="40"/>
                </a:cubicBezTo>
                <a:cubicBezTo>
                  <a:pt x="0" y="43"/>
                  <a:pt x="2" y="47"/>
                  <a:pt x="4" y="48"/>
                </a:cubicBezTo>
                <a:cubicBezTo>
                  <a:pt x="20" y="58"/>
                  <a:pt x="20" y="58"/>
                  <a:pt x="20" y="58"/>
                </a:cubicBezTo>
                <a:cubicBezTo>
                  <a:pt x="20" y="62"/>
                  <a:pt x="20" y="66"/>
                  <a:pt x="21" y="69"/>
                </a:cubicBezTo>
                <a:cubicBezTo>
                  <a:pt x="6" y="81"/>
                  <a:pt x="6" y="81"/>
                  <a:pt x="6" y="81"/>
                </a:cubicBezTo>
                <a:cubicBezTo>
                  <a:pt x="4" y="83"/>
                  <a:pt x="3" y="86"/>
                  <a:pt x="4" y="89"/>
                </a:cubicBezTo>
                <a:cubicBezTo>
                  <a:pt x="5" y="91"/>
                  <a:pt x="9" y="93"/>
                  <a:pt x="11" y="92"/>
                </a:cubicBezTo>
                <a:cubicBezTo>
                  <a:pt x="30" y="88"/>
                  <a:pt x="30" y="88"/>
                  <a:pt x="30" y="88"/>
                </a:cubicBezTo>
                <a:cubicBezTo>
                  <a:pt x="32" y="91"/>
                  <a:pt x="35" y="93"/>
                  <a:pt x="38" y="96"/>
                </a:cubicBezTo>
                <a:cubicBezTo>
                  <a:pt x="36" y="114"/>
                  <a:pt x="36" y="114"/>
                  <a:pt x="36" y="114"/>
                </a:cubicBezTo>
                <a:cubicBezTo>
                  <a:pt x="36" y="117"/>
                  <a:pt x="38" y="120"/>
                  <a:pt x="40" y="121"/>
                </a:cubicBezTo>
                <a:cubicBezTo>
                  <a:pt x="43" y="122"/>
                  <a:pt x="46" y="121"/>
                  <a:pt x="48" y="118"/>
                </a:cubicBezTo>
                <a:cubicBezTo>
                  <a:pt x="58" y="102"/>
                  <a:pt x="58" y="102"/>
                  <a:pt x="58" y="102"/>
                </a:cubicBezTo>
                <a:cubicBezTo>
                  <a:pt x="62" y="103"/>
                  <a:pt x="65" y="102"/>
                  <a:pt x="69" y="102"/>
                </a:cubicBezTo>
                <a:cubicBezTo>
                  <a:pt x="81" y="116"/>
                  <a:pt x="81" y="116"/>
                  <a:pt x="81" y="116"/>
                </a:cubicBezTo>
                <a:cubicBezTo>
                  <a:pt x="83" y="118"/>
                  <a:pt x="86" y="119"/>
                  <a:pt x="89" y="118"/>
                </a:cubicBezTo>
                <a:cubicBezTo>
                  <a:pt x="91" y="117"/>
                  <a:pt x="93" y="113"/>
                  <a:pt x="92" y="111"/>
                </a:cubicBezTo>
                <a:cubicBezTo>
                  <a:pt x="88" y="92"/>
                  <a:pt x="88" y="92"/>
                  <a:pt x="88" y="92"/>
                </a:cubicBezTo>
                <a:cubicBezTo>
                  <a:pt x="91" y="90"/>
                  <a:pt x="93" y="87"/>
                  <a:pt x="95" y="84"/>
                </a:cubicBezTo>
                <a:cubicBezTo>
                  <a:pt x="114" y="86"/>
                  <a:pt x="114" y="86"/>
                  <a:pt x="114" y="86"/>
                </a:cubicBezTo>
                <a:cubicBezTo>
                  <a:pt x="117" y="86"/>
                  <a:pt x="120" y="85"/>
                  <a:pt x="121" y="82"/>
                </a:cubicBezTo>
                <a:cubicBezTo>
                  <a:pt x="122" y="79"/>
                  <a:pt x="120" y="76"/>
                  <a:pt x="118" y="74"/>
                </a:cubicBezTo>
                <a:close/>
                <a:moveTo>
                  <a:pt x="52" y="86"/>
                </a:moveTo>
                <a:cubicBezTo>
                  <a:pt x="39" y="82"/>
                  <a:pt x="31" y="67"/>
                  <a:pt x="36" y="53"/>
                </a:cubicBezTo>
                <a:cubicBezTo>
                  <a:pt x="41" y="39"/>
                  <a:pt x="56" y="32"/>
                  <a:pt x="69" y="37"/>
                </a:cubicBezTo>
                <a:cubicBezTo>
                  <a:pt x="83" y="41"/>
                  <a:pt x="90" y="56"/>
                  <a:pt x="86" y="70"/>
                </a:cubicBezTo>
                <a:cubicBezTo>
                  <a:pt x="81" y="84"/>
                  <a:pt x="66" y="91"/>
                  <a:pt x="52" y="86"/>
                </a:cubicBezTo>
                <a:close/>
              </a:path>
            </a:pathLst>
          </a:custGeom>
          <a:no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nvGrpSpPr>
          <p:cNvPr id="188" name="Group 187"/>
          <p:cNvGrpSpPr/>
          <p:nvPr/>
        </p:nvGrpSpPr>
        <p:grpSpPr>
          <a:xfrm rot="4923953">
            <a:off x="4182912" y="3297940"/>
            <a:ext cx="754023" cy="765642"/>
            <a:chOff x="7596060" y="2683295"/>
            <a:chExt cx="754022" cy="765642"/>
          </a:xfrm>
        </p:grpSpPr>
        <p:sp>
          <p:nvSpPr>
            <p:cNvPr id="189" name="Freeform 188"/>
            <p:cNvSpPr>
              <a:spLocks/>
            </p:cNvSpPr>
            <p:nvPr/>
          </p:nvSpPr>
          <p:spPr bwMode="auto">
            <a:xfrm rot="10800000">
              <a:off x="7596060" y="2683295"/>
              <a:ext cx="754022" cy="765642"/>
            </a:xfrm>
            <a:custGeom>
              <a:avLst/>
              <a:gdLst>
                <a:gd name="connsiteX0" fmla="*/ 372934 w 754022"/>
                <a:gd name="connsiteY0" fmla="*/ 593009 h 765642"/>
                <a:gd name="connsiteX1" fmla="*/ 590541 w 754022"/>
                <a:gd name="connsiteY1" fmla="*/ 375402 h 765642"/>
                <a:gd name="connsiteX2" fmla="*/ 372934 w 754022"/>
                <a:gd name="connsiteY2" fmla="*/ 157795 h 765642"/>
                <a:gd name="connsiteX3" fmla="*/ 155327 w 754022"/>
                <a:gd name="connsiteY3" fmla="*/ 375402 h 765642"/>
                <a:gd name="connsiteX4" fmla="*/ 372934 w 754022"/>
                <a:gd name="connsiteY4" fmla="*/ 593009 h 765642"/>
                <a:gd name="connsiteX5" fmla="*/ 411225 w 754022"/>
                <a:gd name="connsiteY5" fmla="*/ 764901 h 765642"/>
                <a:gd name="connsiteX6" fmla="*/ 403603 w 754022"/>
                <a:gd name="connsiteY6" fmla="*/ 764901 h 765642"/>
                <a:gd name="connsiteX7" fmla="*/ 373117 w 754022"/>
                <a:gd name="connsiteY7" fmla="*/ 741964 h 765642"/>
                <a:gd name="connsiteX8" fmla="*/ 348477 w 754022"/>
                <a:gd name="connsiteY8" fmla="*/ 625432 h 765642"/>
                <a:gd name="connsiteX9" fmla="*/ 338783 w 754022"/>
                <a:gd name="connsiteY9" fmla="*/ 644817 h 765642"/>
                <a:gd name="connsiteX10" fmla="*/ 300660 w 754022"/>
                <a:gd name="connsiteY10" fmla="*/ 721064 h 765642"/>
                <a:gd name="connsiteX11" fmla="*/ 262721 w 754022"/>
                <a:gd name="connsiteY11" fmla="*/ 740033 h 765642"/>
                <a:gd name="connsiteX12" fmla="*/ 258928 w 754022"/>
                <a:gd name="connsiteY12" fmla="*/ 736239 h 765642"/>
                <a:gd name="connsiteX13" fmla="*/ 236165 w 754022"/>
                <a:gd name="connsiteY13" fmla="*/ 702095 h 765642"/>
                <a:gd name="connsiteX14" fmla="*/ 255946 w 754022"/>
                <a:gd name="connsiteY14" fmla="*/ 593299 h 765642"/>
                <a:gd name="connsiteX15" fmla="*/ 239113 w 754022"/>
                <a:gd name="connsiteY15" fmla="*/ 607947 h 765642"/>
                <a:gd name="connsiteX16" fmla="*/ 175032 w 754022"/>
                <a:gd name="connsiteY16" fmla="*/ 663713 h 765642"/>
                <a:gd name="connsiteX17" fmla="*/ 150641 w 754022"/>
                <a:gd name="connsiteY17" fmla="*/ 672226 h 765642"/>
                <a:gd name="connsiteX18" fmla="*/ 129118 w 754022"/>
                <a:gd name="connsiteY18" fmla="*/ 663713 h 765642"/>
                <a:gd name="connsiteX19" fmla="*/ 125292 w 754022"/>
                <a:gd name="connsiteY19" fmla="*/ 659929 h 765642"/>
                <a:gd name="connsiteX20" fmla="*/ 121466 w 754022"/>
                <a:gd name="connsiteY20" fmla="*/ 618308 h 765642"/>
                <a:gd name="connsiteX21" fmla="*/ 174667 w 754022"/>
                <a:gd name="connsiteY21" fmla="*/ 536469 h 765642"/>
                <a:gd name="connsiteX22" fmla="*/ 161474 w 754022"/>
                <a:gd name="connsiteY22" fmla="*/ 541048 h 765642"/>
                <a:gd name="connsiteX23" fmla="*/ 80144 w 754022"/>
                <a:gd name="connsiteY23" fmla="*/ 569274 h 765642"/>
                <a:gd name="connsiteX24" fmla="*/ 42206 w 754022"/>
                <a:gd name="connsiteY24" fmla="*/ 550122 h 765642"/>
                <a:gd name="connsiteX25" fmla="*/ 38412 w 754022"/>
                <a:gd name="connsiteY25" fmla="*/ 546292 h 765642"/>
                <a:gd name="connsiteX26" fmla="*/ 49793 w 754022"/>
                <a:gd name="connsiteY26" fmla="*/ 504159 h 765642"/>
                <a:gd name="connsiteX27" fmla="*/ 135432 w 754022"/>
                <a:gd name="connsiteY27" fmla="*/ 445488 h 765642"/>
                <a:gd name="connsiteX28" fmla="*/ 115096 w 754022"/>
                <a:gd name="connsiteY28" fmla="*/ 443630 h 765642"/>
                <a:gd name="connsiteX29" fmla="*/ 30583 w 754022"/>
                <a:gd name="connsiteY29" fmla="*/ 435906 h 765642"/>
                <a:gd name="connsiteX30" fmla="*/ 0 w 754022"/>
                <a:gd name="connsiteY30" fmla="*/ 405163 h 765642"/>
                <a:gd name="connsiteX31" fmla="*/ 0 w 754022"/>
                <a:gd name="connsiteY31" fmla="*/ 401321 h 765642"/>
                <a:gd name="connsiteX32" fmla="*/ 26760 w 754022"/>
                <a:gd name="connsiteY32" fmla="*/ 366735 h 765642"/>
                <a:gd name="connsiteX33" fmla="*/ 128494 w 754022"/>
                <a:gd name="connsiteY33" fmla="*/ 345042 h 765642"/>
                <a:gd name="connsiteX34" fmla="*/ 111350 w 754022"/>
                <a:gd name="connsiteY34" fmla="*/ 337139 h 765642"/>
                <a:gd name="connsiteX35" fmla="*/ 34730 w 754022"/>
                <a:gd name="connsiteY35" fmla="*/ 301819 h 765642"/>
                <a:gd name="connsiteX36" fmla="*/ 19480 w 754022"/>
                <a:gd name="connsiteY36" fmla="*/ 260393 h 765642"/>
                <a:gd name="connsiteX37" fmla="*/ 19480 w 754022"/>
                <a:gd name="connsiteY37" fmla="*/ 256628 h 765642"/>
                <a:gd name="connsiteX38" fmla="*/ 57604 w 754022"/>
                <a:gd name="connsiteY38" fmla="*/ 234032 h 765642"/>
                <a:gd name="connsiteX39" fmla="*/ 162370 w 754022"/>
                <a:gd name="connsiteY39" fmla="*/ 252848 h 765642"/>
                <a:gd name="connsiteX40" fmla="*/ 147735 w 754022"/>
                <a:gd name="connsiteY40" fmla="*/ 236031 h 765642"/>
                <a:gd name="connsiteX41" fmla="*/ 91970 w 754022"/>
                <a:gd name="connsiteY41" fmla="*/ 171951 h 765642"/>
                <a:gd name="connsiteX42" fmla="*/ 91970 w 754022"/>
                <a:gd name="connsiteY42" fmla="*/ 129864 h 765642"/>
                <a:gd name="connsiteX43" fmla="*/ 95754 w 754022"/>
                <a:gd name="connsiteY43" fmla="*/ 126037 h 765642"/>
                <a:gd name="connsiteX44" fmla="*/ 137375 w 754022"/>
                <a:gd name="connsiteY44" fmla="*/ 118385 h 765642"/>
                <a:gd name="connsiteX45" fmla="*/ 225152 w 754022"/>
                <a:gd name="connsiteY45" fmla="*/ 178616 h 765642"/>
                <a:gd name="connsiteX46" fmla="*/ 218652 w 754022"/>
                <a:gd name="connsiteY46" fmla="*/ 159822 h 765642"/>
                <a:gd name="connsiteX47" fmla="*/ 191063 w 754022"/>
                <a:gd name="connsiteY47" fmla="*/ 80049 h 765642"/>
                <a:gd name="connsiteX48" fmla="*/ 206038 w 754022"/>
                <a:gd name="connsiteY48" fmla="*/ 37795 h 765642"/>
                <a:gd name="connsiteX49" fmla="*/ 209782 w 754022"/>
                <a:gd name="connsiteY49" fmla="*/ 37795 h 765642"/>
                <a:gd name="connsiteX50" fmla="*/ 250965 w 754022"/>
                <a:gd name="connsiteY50" fmla="*/ 49319 h 765642"/>
                <a:gd name="connsiteX51" fmla="*/ 311795 w 754022"/>
                <a:gd name="connsiteY51" fmla="*/ 138008 h 765642"/>
                <a:gd name="connsiteX52" fmla="*/ 313134 w 754022"/>
                <a:gd name="connsiteY52" fmla="*/ 115837 h 765642"/>
                <a:gd name="connsiteX53" fmla="*/ 318240 w 754022"/>
                <a:gd name="connsiteY53" fmla="*/ 31323 h 765642"/>
                <a:gd name="connsiteX54" fmla="*/ 348727 w 754022"/>
                <a:gd name="connsiteY54" fmla="*/ 741 h 765642"/>
                <a:gd name="connsiteX55" fmla="*/ 356348 w 754022"/>
                <a:gd name="connsiteY55" fmla="*/ 741 h 765642"/>
                <a:gd name="connsiteX56" fmla="*/ 386834 w 754022"/>
                <a:gd name="connsiteY56" fmla="*/ 23678 h 765642"/>
                <a:gd name="connsiteX57" fmla="*/ 409047 w 754022"/>
                <a:gd name="connsiteY57" fmla="*/ 128730 h 765642"/>
                <a:gd name="connsiteX58" fmla="*/ 417610 w 754022"/>
                <a:gd name="connsiteY58" fmla="*/ 111391 h 765642"/>
                <a:gd name="connsiteX59" fmla="*/ 455733 w 754022"/>
                <a:gd name="connsiteY59" fmla="*/ 34191 h 765642"/>
                <a:gd name="connsiteX60" fmla="*/ 493672 w 754022"/>
                <a:gd name="connsiteY60" fmla="*/ 14985 h 765642"/>
                <a:gd name="connsiteX61" fmla="*/ 497465 w 754022"/>
                <a:gd name="connsiteY61" fmla="*/ 18826 h 765642"/>
                <a:gd name="connsiteX62" fmla="*/ 520228 w 754022"/>
                <a:gd name="connsiteY62" fmla="*/ 53398 h 765642"/>
                <a:gd name="connsiteX63" fmla="*/ 501369 w 754022"/>
                <a:gd name="connsiteY63" fmla="*/ 158417 h 765642"/>
                <a:gd name="connsiteX64" fmla="*/ 516674 w 754022"/>
                <a:gd name="connsiteY64" fmla="*/ 145350 h 765642"/>
                <a:gd name="connsiteX65" fmla="*/ 579852 w 754022"/>
                <a:gd name="connsiteY65" fmla="*/ 91409 h 765642"/>
                <a:gd name="connsiteX66" fmla="*/ 621347 w 754022"/>
                <a:gd name="connsiteY66" fmla="*/ 91409 h 765642"/>
                <a:gd name="connsiteX67" fmla="*/ 625119 w 754022"/>
                <a:gd name="connsiteY67" fmla="*/ 95244 h 765642"/>
                <a:gd name="connsiteX68" fmla="*/ 632664 w 754022"/>
                <a:gd name="connsiteY68" fmla="*/ 137420 h 765642"/>
                <a:gd name="connsiteX69" fmla="*/ 579905 w 754022"/>
                <a:gd name="connsiteY69" fmla="*/ 220835 h 765642"/>
                <a:gd name="connsiteX70" fmla="*/ 594618 w 754022"/>
                <a:gd name="connsiteY70" fmla="*/ 215785 h 765642"/>
                <a:gd name="connsiteX71" fmla="*/ 675533 w 754022"/>
                <a:gd name="connsiteY71" fmla="*/ 188006 h 765642"/>
                <a:gd name="connsiteX72" fmla="*/ 713277 w 754022"/>
                <a:gd name="connsiteY72" fmla="*/ 206854 h 765642"/>
                <a:gd name="connsiteX73" fmla="*/ 717052 w 754022"/>
                <a:gd name="connsiteY73" fmla="*/ 210623 h 765642"/>
                <a:gd name="connsiteX74" fmla="*/ 705728 w 754022"/>
                <a:gd name="connsiteY74" fmla="*/ 252088 h 765642"/>
                <a:gd name="connsiteX75" fmla="*/ 617547 w 754022"/>
                <a:gd name="connsiteY75" fmla="*/ 311847 h 765642"/>
                <a:gd name="connsiteX76" fmla="*/ 637854 w 754022"/>
                <a:gd name="connsiteY76" fmla="*/ 313632 h 765642"/>
                <a:gd name="connsiteX77" fmla="*/ 723826 w 754022"/>
                <a:gd name="connsiteY77" fmla="*/ 321191 h 765642"/>
                <a:gd name="connsiteX78" fmla="*/ 754022 w 754022"/>
                <a:gd name="connsiteY78" fmla="*/ 351280 h 765642"/>
                <a:gd name="connsiteX79" fmla="*/ 754022 w 754022"/>
                <a:gd name="connsiteY79" fmla="*/ 355042 h 765642"/>
                <a:gd name="connsiteX80" fmla="*/ 727601 w 754022"/>
                <a:gd name="connsiteY80" fmla="*/ 388892 h 765642"/>
                <a:gd name="connsiteX81" fmla="*/ 631627 w 754022"/>
                <a:gd name="connsiteY81" fmla="*/ 409178 h 765642"/>
                <a:gd name="connsiteX82" fmla="*/ 644580 w 754022"/>
                <a:gd name="connsiteY82" fmla="*/ 415726 h 765642"/>
                <a:gd name="connsiteX83" fmla="*/ 720827 w 754022"/>
                <a:gd name="connsiteY83" fmla="*/ 454269 h 765642"/>
                <a:gd name="connsiteX84" fmla="*/ 736002 w 754022"/>
                <a:gd name="connsiteY84" fmla="*/ 492626 h 765642"/>
                <a:gd name="connsiteX85" fmla="*/ 736002 w 754022"/>
                <a:gd name="connsiteY85" fmla="*/ 500297 h 765642"/>
                <a:gd name="connsiteX86" fmla="*/ 698064 w 754022"/>
                <a:gd name="connsiteY86" fmla="*/ 519475 h 765642"/>
                <a:gd name="connsiteX87" fmla="*/ 593629 w 754022"/>
                <a:gd name="connsiteY87" fmla="*/ 503477 h 765642"/>
                <a:gd name="connsiteX88" fmla="*/ 608049 w 754022"/>
                <a:gd name="connsiteY88" fmla="*/ 519999 h 765642"/>
                <a:gd name="connsiteX89" fmla="*/ 663507 w 754022"/>
                <a:gd name="connsiteY89" fmla="*/ 583538 h 765642"/>
                <a:gd name="connsiteX90" fmla="*/ 663507 w 754022"/>
                <a:gd name="connsiteY90" fmla="*/ 625270 h 765642"/>
                <a:gd name="connsiteX91" fmla="*/ 659745 w 754022"/>
                <a:gd name="connsiteY91" fmla="*/ 629064 h 765642"/>
                <a:gd name="connsiteX92" fmla="*/ 639049 w 754022"/>
                <a:gd name="connsiteY92" fmla="*/ 639971 h 765642"/>
                <a:gd name="connsiteX93" fmla="*/ 618353 w 754022"/>
                <a:gd name="connsiteY93" fmla="*/ 636651 h 765642"/>
                <a:gd name="connsiteX94" fmla="*/ 530372 w 754022"/>
                <a:gd name="connsiteY94" fmla="*/ 576459 h 765642"/>
                <a:gd name="connsiteX95" fmla="*/ 537526 w 754022"/>
                <a:gd name="connsiteY95" fmla="*/ 596750 h 765642"/>
                <a:gd name="connsiteX96" fmla="*/ 565304 w 754022"/>
                <a:gd name="connsiteY96" fmla="*/ 675538 h 765642"/>
                <a:gd name="connsiteX97" fmla="*/ 550226 w 754022"/>
                <a:gd name="connsiteY97" fmla="*/ 713477 h 765642"/>
                <a:gd name="connsiteX98" fmla="*/ 546456 w 754022"/>
                <a:gd name="connsiteY98" fmla="*/ 717270 h 765642"/>
                <a:gd name="connsiteX99" fmla="*/ 504992 w 754022"/>
                <a:gd name="connsiteY99" fmla="*/ 705889 h 765642"/>
                <a:gd name="connsiteX100" fmla="*/ 448325 w 754022"/>
                <a:gd name="connsiteY100" fmla="*/ 624843 h 765642"/>
                <a:gd name="connsiteX101" fmla="*/ 446817 w 754022"/>
                <a:gd name="connsiteY101" fmla="*/ 649805 h 765642"/>
                <a:gd name="connsiteX102" fmla="*/ 441711 w 754022"/>
                <a:gd name="connsiteY102" fmla="*/ 734319 h 765642"/>
                <a:gd name="connsiteX103" fmla="*/ 411225 w 754022"/>
                <a:gd name="connsiteY103" fmla="*/ 764901 h 76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754022" h="765642">
                  <a:moveTo>
                    <a:pt x="372934" y="593009"/>
                  </a:moveTo>
                  <a:cubicBezTo>
                    <a:pt x="493115" y="593009"/>
                    <a:pt x="590541" y="495583"/>
                    <a:pt x="590541" y="375402"/>
                  </a:cubicBezTo>
                  <a:cubicBezTo>
                    <a:pt x="590541" y="255221"/>
                    <a:pt x="493115" y="157795"/>
                    <a:pt x="372934" y="157795"/>
                  </a:cubicBezTo>
                  <a:cubicBezTo>
                    <a:pt x="252753" y="157795"/>
                    <a:pt x="155327" y="255221"/>
                    <a:pt x="155327" y="375402"/>
                  </a:cubicBezTo>
                  <a:cubicBezTo>
                    <a:pt x="155327" y="495583"/>
                    <a:pt x="252753" y="593009"/>
                    <a:pt x="372934" y="593009"/>
                  </a:cubicBezTo>
                  <a:close/>
                  <a:moveTo>
                    <a:pt x="411225" y="764901"/>
                  </a:moveTo>
                  <a:cubicBezTo>
                    <a:pt x="403603" y="764901"/>
                    <a:pt x="403603" y="764901"/>
                    <a:pt x="403603" y="764901"/>
                  </a:cubicBezTo>
                  <a:cubicBezTo>
                    <a:pt x="388360" y="768724"/>
                    <a:pt x="373117" y="757256"/>
                    <a:pt x="373117" y="741964"/>
                  </a:cubicBezTo>
                  <a:lnTo>
                    <a:pt x="348477" y="625432"/>
                  </a:lnTo>
                  <a:lnTo>
                    <a:pt x="338783" y="644817"/>
                  </a:lnTo>
                  <a:cubicBezTo>
                    <a:pt x="300660" y="721064"/>
                    <a:pt x="300660" y="721064"/>
                    <a:pt x="300660" y="721064"/>
                  </a:cubicBezTo>
                  <a:cubicBezTo>
                    <a:pt x="293072" y="736239"/>
                    <a:pt x="277897" y="743827"/>
                    <a:pt x="262721" y="740033"/>
                  </a:cubicBezTo>
                  <a:cubicBezTo>
                    <a:pt x="258928" y="736239"/>
                    <a:pt x="258928" y="736239"/>
                    <a:pt x="258928" y="736239"/>
                  </a:cubicBezTo>
                  <a:cubicBezTo>
                    <a:pt x="243752" y="732446"/>
                    <a:pt x="232371" y="717270"/>
                    <a:pt x="236165" y="702095"/>
                  </a:cubicBezTo>
                  <a:lnTo>
                    <a:pt x="255946" y="593299"/>
                  </a:lnTo>
                  <a:lnTo>
                    <a:pt x="239113" y="607947"/>
                  </a:lnTo>
                  <a:cubicBezTo>
                    <a:pt x="175032" y="663713"/>
                    <a:pt x="175032" y="663713"/>
                    <a:pt x="175032" y="663713"/>
                  </a:cubicBezTo>
                  <a:cubicBezTo>
                    <a:pt x="167380" y="669388"/>
                    <a:pt x="158771" y="672226"/>
                    <a:pt x="150641" y="672226"/>
                  </a:cubicBezTo>
                  <a:cubicBezTo>
                    <a:pt x="142510" y="672226"/>
                    <a:pt x="134857" y="669388"/>
                    <a:pt x="129118" y="663713"/>
                  </a:cubicBezTo>
                  <a:cubicBezTo>
                    <a:pt x="125292" y="659929"/>
                    <a:pt x="125292" y="659929"/>
                    <a:pt x="125292" y="659929"/>
                  </a:cubicBezTo>
                  <a:cubicBezTo>
                    <a:pt x="113814" y="652362"/>
                    <a:pt x="113814" y="633443"/>
                    <a:pt x="121466" y="618308"/>
                  </a:cubicBezTo>
                  <a:lnTo>
                    <a:pt x="174667" y="536469"/>
                  </a:lnTo>
                  <a:lnTo>
                    <a:pt x="161474" y="541048"/>
                  </a:lnTo>
                  <a:cubicBezTo>
                    <a:pt x="80144" y="569274"/>
                    <a:pt x="80144" y="569274"/>
                    <a:pt x="80144" y="569274"/>
                  </a:cubicBezTo>
                  <a:cubicBezTo>
                    <a:pt x="64968" y="573104"/>
                    <a:pt x="49793" y="565443"/>
                    <a:pt x="42206" y="550122"/>
                  </a:cubicBezTo>
                  <a:cubicBezTo>
                    <a:pt x="38412" y="546292"/>
                    <a:pt x="38412" y="546292"/>
                    <a:pt x="38412" y="546292"/>
                  </a:cubicBezTo>
                  <a:cubicBezTo>
                    <a:pt x="30824" y="530971"/>
                    <a:pt x="38412" y="515650"/>
                    <a:pt x="49793" y="504159"/>
                  </a:cubicBezTo>
                  <a:lnTo>
                    <a:pt x="135432" y="445488"/>
                  </a:lnTo>
                  <a:lnTo>
                    <a:pt x="115096" y="443630"/>
                  </a:lnTo>
                  <a:cubicBezTo>
                    <a:pt x="30583" y="435906"/>
                    <a:pt x="30583" y="435906"/>
                    <a:pt x="30583" y="435906"/>
                  </a:cubicBezTo>
                  <a:cubicBezTo>
                    <a:pt x="15291" y="435906"/>
                    <a:pt x="0" y="420535"/>
                    <a:pt x="0" y="405163"/>
                  </a:cubicBezTo>
                  <a:cubicBezTo>
                    <a:pt x="0" y="401321"/>
                    <a:pt x="0" y="401321"/>
                    <a:pt x="0" y="401321"/>
                  </a:cubicBezTo>
                  <a:cubicBezTo>
                    <a:pt x="0" y="385949"/>
                    <a:pt x="11469" y="370578"/>
                    <a:pt x="26760" y="366735"/>
                  </a:cubicBezTo>
                  <a:lnTo>
                    <a:pt x="128494" y="345042"/>
                  </a:lnTo>
                  <a:lnTo>
                    <a:pt x="111350" y="337139"/>
                  </a:lnTo>
                  <a:cubicBezTo>
                    <a:pt x="34730" y="301819"/>
                    <a:pt x="34730" y="301819"/>
                    <a:pt x="34730" y="301819"/>
                  </a:cubicBezTo>
                  <a:cubicBezTo>
                    <a:pt x="19480" y="294287"/>
                    <a:pt x="11855" y="275457"/>
                    <a:pt x="19480" y="260393"/>
                  </a:cubicBezTo>
                  <a:cubicBezTo>
                    <a:pt x="19480" y="256628"/>
                    <a:pt x="19480" y="256628"/>
                    <a:pt x="19480" y="256628"/>
                  </a:cubicBezTo>
                  <a:cubicBezTo>
                    <a:pt x="23292" y="241564"/>
                    <a:pt x="42354" y="234032"/>
                    <a:pt x="57604" y="234032"/>
                  </a:cubicBezTo>
                  <a:lnTo>
                    <a:pt x="162370" y="252848"/>
                  </a:lnTo>
                  <a:lnTo>
                    <a:pt x="147735" y="236031"/>
                  </a:lnTo>
                  <a:cubicBezTo>
                    <a:pt x="91970" y="171951"/>
                    <a:pt x="91970" y="171951"/>
                    <a:pt x="91970" y="171951"/>
                  </a:cubicBezTo>
                  <a:cubicBezTo>
                    <a:pt x="80619" y="160473"/>
                    <a:pt x="84402" y="141342"/>
                    <a:pt x="91970" y="129864"/>
                  </a:cubicBezTo>
                  <a:cubicBezTo>
                    <a:pt x="95754" y="126037"/>
                    <a:pt x="95754" y="126037"/>
                    <a:pt x="95754" y="126037"/>
                  </a:cubicBezTo>
                  <a:cubicBezTo>
                    <a:pt x="107105" y="114559"/>
                    <a:pt x="126023" y="110733"/>
                    <a:pt x="137375" y="118385"/>
                  </a:cubicBezTo>
                  <a:lnTo>
                    <a:pt x="225152" y="178616"/>
                  </a:lnTo>
                  <a:lnTo>
                    <a:pt x="218652" y="159822"/>
                  </a:lnTo>
                  <a:cubicBezTo>
                    <a:pt x="191063" y="80049"/>
                    <a:pt x="191063" y="80049"/>
                    <a:pt x="191063" y="80049"/>
                  </a:cubicBezTo>
                  <a:cubicBezTo>
                    <a:pt x="187319" y="64684"/>
                    <a:pt x="191063" y="45478"/>
                    <a:pt x="206038" y="37795"/>
                  </a:cubicBezTo>
                  <a:cubicBezTo>
                    <a:pt x="209782" y="37795"/>
                    <a:pt x="209782" y="37795"/>
                    <a:pt x="209782" y="37795"/>
                  </a:cubicBezTo>
                  <a:cubicBezTo>
                    <a:pt x="224758" y="30113"/>
                    <a:pt x="243478" y="33954"/>
                    <a:pt x="250965" y="49319"/>
                  </a:cubicBezTo>
                  <a:lnTo>
                    <a:pt x="311795" y="138008"/>
                  </a:lnTo>
                  <a:lnTo>
                    <a:pt x="313134" y="115837"/>
                  </a:lnTo>
                  <a:cubicBezTo>
                    <a:pt x="318240" y="31323"/>
                    <a:pt x="318240" y="31323"/>
                    <a:pt x="318240" y="31323"/>
                  </a:cubicBezTo>
                  <a:cubicBezTo>
                    <a:pt x="322051" y="16032"/>
                    <a:pt x="333483" y="741"/>
                    <a:pt x="348727" y="741"/>
                  </a:cubicBezTo>
                  <a:cubicBezTo>
                    <a:pt x="356348" y="741"/>
                    <a:pt x="356348" y="741"/>
                    <a:pt x="356348" y="741"/>
                  </a:cubicBezTo>
                  <a:cubicBezTo>
                    <a:pt x="371591" y="-3082"/>
                    <a:pt x="386834" y="8386"/>
                    <a:pt x="386834" y="23678"/>
                  </a:cubicBezTo>
                  <a:lnTo>
                    <a:pt x="409047" y="128730"/>
                  </a:lnTo>
                  <a:lnTo>
                    <a:pt x="417610" y="111391"/>
                  </a:lnTo>
                  <a:cubicBezTo>
                    <a:pt x="455733" y="34191"/>
                    <a:pt x="455733" y="34191"/>
                    <a:pt x="455733" y="34191"/>
                  </a:cubicBezTo>
                  <a:cubicBezTo>
                    <a:pt x="463321" y="18826"/>
                    <a:pt x="478496" y="11144"/>
                    <a:pt x="493672" y="14985"/>
                  </a:cubicBezTo>
                  <a:cubicBezTo>
                    <a:pt x="497465" y="18826"/>
                    <a:pt x="497465" y="18826"/>
                    <a:pt x="497465" y="18826"/>
                  </a:cubicBezTo>
                  <a:cubicBezTo>
                    <a:pt x="512641" y="22668"/>
                    <a:pt x="524022" y="38033"/>
                    <a:pt x="520228" y="53398"/>
                  </a:cubicBezTo>
                  <a:lnTo>
                    <a:pt x="501369" y="158417"/>
                  </a:lnTo>
                  <a:lnTo>
                    <a:pt x="516674" y="145350"/>
                  </a:lnTo>
                  <a:cubicBezTo>
                    <a:pt x="579852" y="91409"/>
                    <a:pt x="579852" y="91409"/>
                    <a:pt x="579852" y="91409"/>
                  </a:cubicBezTo>
                  <a:cubicBezTo>
                    <a:pt x="591169" y="79907"/>
                    <a:pt x="610030" y="79907"/>
                    <a:pt x="621347" y="91409"/>
                  </a:cubicBezTo>
                  <a:cubicBezTo>
                    <a:pt x="625119" y="95244"/>
                    <a:pt x="625119" y="95244"/>
                    <a:pt x="625119" y="95244"/>
                  </a:cubicBezTo>
                  <a:cubicBezTo>
                    <a:pt x="640208" y="102912"/>
                    <a:pt x="640208" y="122083"/>
                    <a:pt x="632664" y="137420"/>
                  </a:cubicBezTo>
                  <a:lnTo>
                    <a:pt x="579905" y="220835"/>
                  </a:lnTo>
                  <a:lnTo>
                    <a:pt x="594618" y="215785"/>
                  </a:lnTo>
                  <a:cubicBezTo>
                    <a:pt x="675533" y="188006"/>
                    <a:pt x="675533" y="188006"/>
                    <a:pt x="675533" y="188006"/>
                  </a:cubicBezTo>
                  <a:cubicBezTo>
                    <a:pt x="690630" y="184237"/>
                    <a:pt x="705728" y="191776"/>
                    <a:pt x="713277" y="206854"/>
                  </a:cubicBezTo>
                  <a:cubicBezTo>
                    <a:pt x="717052" y="210623"/>
                    <a:pt x="717052" y="210623"/>
                    <a:pt x="717052" y="210623"/>
                  </a:cubicBezTo>
                  <a:cubicBezTo>
                    <a:pt x="720826" y="221932"/>
                    <a:pt x="717052" y="240780"/>
                    <a:pt x="705728" y="252088"/>
                  </a:cubicBezTo>
                  <a:lnTo>
                    <a:pt x="617547" y="311847"/>
                  </a:lnTo>
                  <a:lnTo>
                    <a:pt x="637854" y="313632"/>
                  </a:lnTo>
                  <a:cubicBezTo>
                    <a:pt x="723826" y="321191"/>
                    <a:pt x="723826" y="321191"/>
                    <a:pt x="723826" y="321191"/>
                  </a:cubicBezTo>
                  <a:cubicBezTo>
                    <a:pt x="738924" y="321191"/>
                    <a:pt x="750248" y="336236"/>
                    <a:pt x="754022" y="351280"/>
                  </a:cubicBezTo>
                  <a:cubicBezTo>
                    <a:pt x="754022" y="355042"/>
                    <a:pt x="754022" y="355042"/>
                    <a:pt x="754022" y="355042"/>
                  </a:cubicBezTo>
                  <a:cubicBezTo>
                    <a:pt x="754022" y="370086"/>
                    <a:pt x="742699" y="385131"/>
                    <a:pt x="727601" y="388892"/>
                  </a:cubicBezTo>
                  <a:lnTo>
                    <a:pt x="631627" y="409178"/>
                  </a:lnTo>
                  <a:lnTo>
                    <a:pt x="644580" y="415726"/>
                  </a:lnTo>
                  <a:cubicBezTo>
                    <a:pt x="720827" y="454269"/>
                    <a:pt x="720827" y="454269"/>
                    <a:pt x="720827" y="454269"/>
                  </a:cubicBezTo>
                  <a:cubicBezTo>
                    <a:pt x="732209" y="461941"/>
                    <a:pt x="739796" y="481119"/>
                    <a:pt x="736002" y="492626"/>
                  </a:cubicBezTo>
                  <a:cubicBezTo>
                    <a:pt x="736002" y="500297"/>
                    <a:pt x="736002" y="500297"/>
                    <a:pt x="736002" y="500297"/>
                  </a:cubicBezTo>
                  <a:cubicBezTo>
                    <a:pt x="728415" y="515640"/>
                    <a:pt x="713239" y="523311"/>
                    <a:pt x="698064" y="519475"/>
                  </a:cubicBezTo>
                  <a:lnTo>
                    <a:pt x="593629" y="503477"/>
                  </a:lnTo>
                  <a:lnTo>
                    <a:pt x="608049" y="519999"/>
                  </a:lnTo>
                  <a:cubicBezTo>
                    <a:pt x="663507" y="583538"/>
                    <a:pt x="663507" y="583538"/>
                    <a:pt x="663507" y="583538"/>
                  </a:cubicBezTo>
                  <a:cubicBezTo>
                    <a:pt x="671033" y="594919"/>
                    <a:pt x="671033" y="613889"/>
                    <a:pt x="663507" y="625270"/>
                  </a:cubicBezTo>
                  <a:cubicBezTo>
                    <a:pt x="659745" y="629064"/>
                    <a:pt x="659745" y="629064"/>
                    <a:pt x="659745" y="629064"/>
                  </a:cubicBezTo>
                  <a:cubicBezTo>
                    <a:pt x="654100" y="634755"/>
                    <a:pt x="646574" y="638548"/>
                    <a:pt x="639049" y="639971"/>
                  </a:cubicBezTo>
                  <a:cubicBezTo>
                    <a:pt x="631523" y="641394"/>
                    <a:pt x="623997" y="640445"/>
                    <a:pt x="618353" y="636651"/>
                  </a:cubicBezTo>
                  <a:lnTo>
                    <a:pt x="530372" y="576459"/>
                  </a:lnTo>
                  <a:lnTo>
                    <a:pt x="537526" y="596750"/>
                  </a:lnTo>
                  <a:cubicBezTo>
                    <a:pt x="565304" y="675538"/>
                    <a:pt x="565304" y="675538"/>
                    <a:pt x="565304" y="675538"/>
                  </a:cubicBezTo>
                  <a:cubicBezTo>
                    <a:pt x="569073" y="690714"/>
                    <a:pt x="561534" y="709683"/>
                    <a:pt x="550226" y="713477"/>
                  </a:cubicBezTo>
                  <a:cubicBezTo>
                    <a:pt x="546456" y="717270"/>
                    <a:pt x="546456" y="717270"/>
                    <a:pt x="546456" y="717270"/>
                  </a:cubicBezTo>
                  <a:cubicBezTo>
                    <a:pt x="531378" y="724858"/>
                    <a:pt x="512531" y="721064"/>
                    <a:pt x="504992" y="705889"/>
                  </a:cubicBezTo>
                  <a:lnTo>
                    <a:pt x="448325" y="624843"/>
                  </a:lnTo>
                  <a:lnTo>
                    <a:pt x="446817" y="649805"/>
                  </a:lnTo>
                  <a:cubicBezTo>
                    <a:pt x="441711" y="734319"/>
                    <a:pt x="441711" y="734319"/>
                    <a:pt x="441711" y="734319"/>
                  </a:cubicBezTo>
                  <a:cubicBezTo>
                    <a:pt x="437900" y="749610"/>
                    <a:pt x="426468" y="764901"/>
                    <a:pt x="411225" y="764901"/>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noAutofit/>
            </a:bodyPr>
            <a:lstStyle/>
            <a:p>
              <a:endParaRPr lang="en-US" sz="1483"/>
            </a:p>
          </p:txBody>
        </p:sp>
        <p:sp>
          <p:nvSpPr>
            <p:cNvPr id="190" name="Oval 189"/>
            <p:cNvSpPr/>
            <p:nvPr/>
          </p:nvSpPr>
          <p:spPr bwMode="auto">
            <a:xfrm>
              <a:off x="7866130" y="2966121"/>
              <a:ext cx="217444" cy="217444"/>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 name="Group 3"/>
          <p:cNvGrpSpPr/>
          <p:nvPr/>
        </p:nvGrpSpPr>
        <p:grpSpPr>
          <a:xfrm>
            <a:off x="9438715" y="2766893"/>
            <a:ext cx="1885438" cy="851729"/>
            <a:chOff x="9438712" y="2766891"/>
            <a:chExt cx="1885439" cy="851729"/>
          </a:xfrm>
        </p:grpSpPr>
        <p:sp>
          <p:nvSpPr>
            <p:cNvPr id="192" name="Freeform 191"/>
            <p:cNvSpPr>
              <a:spLocks/>
            </p:cNvSpPr>
            <p:nvPr/>
          </p:nvSpPr>
          <p:spPr bwMode="auto">
            <a:xfrm>
              <a:off x="9438712" y="2766891"/>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grpSp>
          <p:nvGrpSpPr>
            <p:cNvPr id="3" name="Group 2"/>
            <p:cNvGrpSpPr/>
            <p:nvPr/>
          </p:nvGrpSpPr>
          <p:grpSpPr>
            <a:xfrm>
              <a:off x="9749426" y="2867133"/>
              <a:ext cx="371373" cy="678230"/>
              <a:chOff x="9682814" y="2923126"/>
              <a:chExt cx="371373" cy="678230"/>
            </a:xfrm>
          </p:grpSpPr>
          <p:sp>
            <p:nvSpPr>
              <p:cNvPr id="194" name="Flowchart: Magnetic Disk 193"/>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3" name="Flowchart: Magnetic Disk 192"/>
              <p:cNvSpPr/>
              <p:nvPr/>
            </p:nvSpPr>
            <p:spPr bwMode="auto">
              <a:xfrm>
                <a:off x="9682814" y="3135528"/>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Flowchart: Magnetic Disk 1"/>
              <p:cNvSpPr/>
              <p:nvPr/>
            </p:nvSpPr>
            <p:spPr bwMode="auto">
              <a:xfrm>
                <a:off x="9682814" y="2923126"/>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5" name="Group 194"/>
            <p:cNvGrpSpPr/>
            <p:nvPr/>
          </p:nvGrpSpPr>
          <p:grpSpPr>
            <a:xfrm>
              <a:off x="10175233" y="2870932"/>
              <a:ext cx="371373" cy="674431"/>
              <a:chOff x="9682814" y="2926925"/>
              <a:chExt cx="371373" cy="674431"/>
            </a:xfrm>
          </p:grpSpPr>
          <p:sp>
            <p:nvSpPr>
              <p:cNvPr id="196" name="Flowchart: Magnetic Disk 195"/>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7" name="Flowchart: Magnetic Disk 196"/>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8" name="Flowchart: Magnetic Disk 197"/>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9" name="Group 198"/>
            <p:cNvGrpSpPr/>
            <p:nvPr/>
          </p:nvGrpSpPr>
          <p:grpSpPr>
            <a:xfrm>
              <a:off x="10597162" y="2870932"/>
              <a:ext cx="371373" cy="674431"/>
              <a:chOff x="9682814" y="2926925"/>
              <a:chExt cx="371373" cy="674431"/>
            </a:xfrm>
          </p:grpSpPr>
          <p:sp>
            <p:nvSpPr>
              <p:cNvPr id="200" name="Flowchart: Magnetic Disk 199"/>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01" name="Flowchart: Magnetic Disk 200"/>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lowchart: Magnetic Disk 201"/>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79" name="Freeform 9"/>
            <p:cNvSpPr>
              <a:spLocks/>
            </p:cNvSpPr>
            <p:nvPr/>
          </p:nvSpPr>
          <p:spPr bwMode="auto">
            <a:xfrm>
              <a:off x="9977921" y="3248719"/>
              <a:ext cx="336313" cy="180720"/>
            </a:xfrm>
            <a:custGeom>
              <a:avLst/>
              <a:gdLst>
                <a:gd name="T0" fmla="*/ 210 w 242"/>
                <a:gd name="T1" fmla="*/ 64 h 129"/>
                <a:gd name="T2" fmla="*/ 209 w 242"/>
                <a:gd name="T3" fmla="*/ 64 h 129"/>
                <a:gd name="T4" fmla="*/ 144 w 242"/>
                <a:gd name="T5" fmla="*/ 0 h 129"/>
                <a:gd name="T6" fmla="*/ 80 w 242"/>
                <a:gd name="T7" fmla="*/ 56 h 129"/>
                <a:gd name="T8" fmla="*/ 45 w 242"/>
                <a:gd name="T9" fmla="*/ 39 h 129"/>
                <a:gd name="T10" fmla="*/ 0 w 242"/>
                <a:gd name="T11" fmla="*/ 84 h 129"/>
                <a:gd name="T12" fmla="*/ 45 w 242"/>
                <a:gd name="T13" fmla="*/ 129 h 129"/>
                <a:gd name="T14" fmla="*/ 210 w 242"/>
                <a:gd name="T15" fmla="*/ 129 h 129"/>
                <a:gd name="T16" fmla="*/ 242 w 242"/>
                <a:gd name="T17" fmla="*/ 96 h 129"/>
                <a:gd name="T18" fmla="*/ 210 w 242"/>
                <a:gd name="T19"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9">
                  <a:moveTo>
                    <a:pt x="210" y="64"/>
                  </a:moveTo>
                  <a:cubicBezTo>
                    <a:pt x="210" y="64"/>
                    <a:pt x="209" y="64"/>
                    <a:pt x="209" y="64"/>
                  </a:cubicBezTo>
                  <a:cubicBezTo>
                    <a:pt x="209" y="28"/>
                    <a:pt x="180" y="0"/>
                    <a:pt x="144" y="0"/>
                  </a:cubicBezTo>
                  <a:cubicBezTo>
                    <a:pt x="111" y="0"/>
                    <a:pt x="84" y="24"/>
                    <a:pt x="80" y="56"/>
                  </a:cubicBezTo>
                  <a:cubicBezTo>
                    <a:pt x="72" y="46"/>
                    <a:pt x="59" y="39"/>
                    <a:pt x="45" y="39"/>
                  </a:cubicBezTo>
                  <a:cubicBezTo>
                    <a:pt x="20" y="39"/>
                    <a:pt x="0" y="59"/>
                    <a:pt x="0" y="84"/>
                  </a:cubicBezTo>
                  <a:cubicBezTo>
                    <a:pt x="0" y="109"/>
                    <a:pt x="20" y="129"/>
                    <a:pt x="45" y="129"/>
                  </a:cubicBezTo>
                  <a:cubicBezTo>
                    <a:pt x="210" y="129"/>
                    <a:pt x="210" y="129"/>
                    <a:pt x="210" y="129"/>
                  </a:cubicBezTo>
                  <a:cubicBezTo>
                    <a:pt x="228" y="129"/>
                    <a:pt x="242" y="114"/>
                    <a:pt x="242" y="96"/>
                  </a:cubicBezTo>
                  <a:cubicBezTo>
                    <a:pt x="242" y="78"/>
                    <a:pt x="228" y="64"/>
                    <a:pt x="210" y="64"/>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sp>
          <p:nvSpPr>
            <p:cNvPr id="181" name="Freeform 180"/>
            <p:cNvSpPr>
              <a:spLocks/>
            </p:cNvSpPr>
            <p:nvPr/>
          </p:nvSpPr>
          <p:spPr bwMode="auto">
            <a:xfrm>
              <a:off x="10396963" y="2902261"/>
              <a:ext cx="349843" cy="199082"/>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sp>
          <p:nvSpPr>
            <p:cNvPr id="191" name="Freeform 190"/>
            <p:cNvSpPr>
              <a:spLocks/>
            </p:cNvSpPr>
            <p:nvPr/>
          </p:nvSpPr>
          <p:spPr bwMode="auto">
            <a:xfrm>
              <a:off x="10646983" y="3233270"/>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grpSp>
    </p:spTree>
    <p:extLst>
      <p:ext uri="{BB962C8B-B14F-4D97-AF65-F5344CB8AC3E}">
        <p14:creationId xmlns:p14="http://schemas.microsoft.com/office/powerpoint/2010/main" val="1387974743"/>
      </p:ext>
    </p:extLst>
  </p:cSld>
  <p:clrMapOvr>
    <a:masterClrMapping/>
  </p:clrMapOvr>
  <p:transition>
    <p:fade/>
  </p:transition>
</p:sld>
</file>

<file path=ppt/theme/theme1.xml><?xml version="1.0" encoding="utf-8"?>
<a:theme xmlns:a="http://schemas.openxmlformats.org/drawingml/2006/main" name="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athena xmlns="http://schemas.microsoft.com/edu/athena" version="0.1.4983.0">
  <media streamable="true" recordStart="135869" recordEnd="192989" recordLength="518132" audioOnly="true" start="135869" end="192989" audioFormat="{00001610-0000-0010-8000-00AA00389B71}" audioRate="44100" muted="false" volume="0.8" fadeIn="0" fadeOut="0" videoFormat="{34363248-0000-0010-8000-00AA00389B71}" videoRate="15" videoWidth="256" videoHeight="256"/>
</athena>
</file>

<file path=customXml/item2.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9bc6b55d-a734-43bd-8eab-fb065c703cf5">
      <UserInfo>
        <DisplayName>Buddy Phillips</DisplayName>
        <AccountId>143</AccountId>
        <AccountType/>
      </UserInfo>
    </SharedWithUsers>
    <_ip_UnifiedCompliancePolicyUIAction xmlns="http://schemas.microsoft.com/sharepoint/v3" xsi:nil="true"/>
    <_ip_UnifiedCompliancePolicyProperties xmlns="http://schemas.microsoft.com/sharepoint/v3" xsi:nil="true"/>
  </documentManagement>
</p:properties>
</file>

<file path=customXml/item4.xml><?xml version="1.0" encoding="utf-8"?>
<athena xmlns="http://schemas.microsoft.com/edu/athena" version="0.1.4983.0">
  <timings duration="89057"/>
</athena>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895FD3D-DDD3-4FD7-8EDB-FE556A5D0067}">
  <ds:schemaRefs>
    <ds:schemaRef ds:uri="http://schemas.microsoft.com/edu/athena"/>
  </ds:schemaRefs>
</ds:datastoreItem>
</file>

<file path=customXml/itemProps2.xml><?xml version="1.0" encoding="utf-8"?>
<ds:datastoreItem xmlns:ds="http://schemas.openxmlformats.org/officeDocument/2006/customXml" ds:itemID="{A0B4FB01-F376-465A-AFBA-AAC8796D7D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sharepoint/v3"/>
    <ds:schemaRef ds:uri="http://purl.org/dc/terms/"/>
    <ds:schemaRef ds:uri="http://schemas.openxmlformats.org/package/2006/metadata/core-properties"/>
    <ds:schemaRef ds:uri="9bc6b55d-a734-43bd-8eab-fb065c703cf5"/>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84E21B1C-75A2-4D12-82CF-359B29AFF3E4}">
  <ds:schemaRefs>
    <ds:schemaRef ds:uri="http://schemas.microsoft.com/edu/athena"/>
  </ds:schemaRefs>
</ds:datastoreItem>
</file>

<file path=customXml/itemProps5.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14324</TotalTime>
  <Words>2996</Words>
  <Application>Microsoft Office PowerPoint</Application>
  <PresentationFormat>Custom</PresentationFormat>
  <Paragraphs>395</Paragraphs>
  <Slides>18</Slides>
  <Notes>17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18</vt:i4>
      </vt:variant>
    </vt:vector>
  </HeadingPairs>
  <TitlesOfParts>
    <vt:vector size="32" baseType="lpstr">
      <vt:lpstr>MS PGothic</vt:lpstr>
      <vt:lpstr>MS PGothic</vt:lpstr>
      <vt:lpstr>Arial</vt:lpstr>
      <vt:lpstr>Arial Unicode MS</vt:lpstr>
      <vt:lpstr>Calibri</vt:lpstr>
      <vt:lpstr>Courier New</vt:lpstr>
      <vt:lpstr>Segoe UI</vt:lpstr>
      <vt:lpstr>Segoe UI Black</vt:lpstr>
      <vt:lpstr>Segoe UI Light</vt:lpstr>
      <vt:lpstr>Segoe UI Semibold</vt:lpstr>
      <vt:lpstr>Segoe UI Semilight</vt:lpstr>
      <vt:lpstr>Wingdings</vt:lpstr>
      <vt:lpstr>WHITE TEMPLATE</vt:lpstr>
      <vt:lpstr>COLOR TEMPLATE</vt:lpstr>
      <vt:lpstr>Microsoft R Server Overview</vt:lpstr>
      <vt:lpstr>PowerPoint Presentation</vt:lpstr>
      <vt:lpstr>Quick Poll</vt:lpstr>
      <vt:lpstr>PowerPoint Presentation</vt:lpstr>
      <vt:lpstr>PowerPoint Presentation</vt:lpstr>
      <vt:lpstr>CRAN: Comprehensive R Archive Network</vt:lpstr>
      <vt:lpstr>PowerPoint Presentation</vt:lpstr>
      <vt:lpstr>Microsoft R Server</vt:lpstr>
      <vt:lpstr>PowerPoint Presentation</vt:lpstr>
      <vt:lpstr>Microsoft R Server family </vt:lpstr>
      <vt:lpstr>Microsoft R portfolio</vt:lpstr>
      <vt:lpstr>Introducing Microsoft R Server </vt:lpstr>
      <vt:lpstr>Portability &amp; investment assurance</vt:lpstr>
      <vt:lpstr>MRS in Different Contexts</vt:lpstr>
      <vt:lpstr>Available Algorithms</vt:lpstr>
      <vt:lpstr>PowerPoint Presentation</vt:lpstr>
      <vt:lpstr>Summary: use MRS when…</vt:lpstr>
      <vt:lpstr>There are several R Clients</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Cortana Analytics Suite Overview</dc:title>
  <dc:subject>&lt;Speech title here&gt;</dc:subject>
  <dc:creator>Herain Oberoi</dc:creator>
  <cp:keywords/>
  <dc:description>Template: Maryfj_x000d_
Formatting: _x000d_
Audience Type:</dc:description>
  <cp:lastModifiedBy>Janet Guerrero</cp:lastModifiedBy>
  <cp:revision>499</cp:revision>
  <cp:lastPrinted>2016-09-21T15:05:42Z</cp:lastPrinted>
  <dcterms:created xsi:type="dcterms:W3CDTF">2015-07-09T12:50:36Z</dcterms:created>
  <dcterms:modified xsi:type="dcterms:W3CDTF">2017-05-01T15:47:02Z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Audiences">
    <vt:lpwstr/>
  </property>
  <property fmtid="{D5CDD505-2E9C-101B-9397-08002B2CF9AE}" pid="13" name="Region">
    <vt:lpwstr/>
  </property>
  <property fmtid="{D5CDD505-2E9C-101B-9397-08002B2CF9AE}" pid="14" name="Confidentiality">
    <vt:lpwstr>216;#customer ready|8986c41d-21c5-4f8f-8a12-ea4625b46858</vt:lpwstr>
  </property>
  <property fmtid="{D5CDD505-2E9C-101B-9397-08002B2CF9AE}" pid="15" name="Industries">
    <vt:lpwstr/>
  </property>
  <property fmtid="{D5CDD505-2E9C-101B-9397-08002B2CF9AE}" pid="16" name="Roles">
    <vt:lpwstr/>
  </property>
  <property fmtid="{D5CDD505-2E9C-101B-9397-08002B2CF9AE}" pid="17" name="Competitors">
    <vt:lpwstr/>
  </property>
  <property fmtid="{D5CDD505-2E9C-101B-9397-08002B2CF9AE}" pid="18" name="SMSGDomain">
    <vt:lpwstr>2654;#Cloud and Enterprise|adc2fe87-c79a-4ded-a449-3f86b954069d;#217;#Microsoft Azure Domain|d600a391-d529-4311-892b-2c05c1ab2538</vt:lpwstr>
  </property>
  <property fmtid="{D5CDD505-2E9C-101B-9397-08002B2CF9AE}" pid="19" name="BusinessArchitecture">
    <vt:lpwstr>2658;#machine learning|912b89bd-3197-4d37-838b-dea3c299099a</vt:lpwstr>
  </property>
  <property fmtid="{D5CDD505-2E9C-101B-9397-08002B2CF9AE}" pid="20" name="Products">
    <vt:lpwstr>218;#Microsoft Azure|669a3112-5edf-444b-a003-630063601f07;#3468;#Cortana|9ddf2d0d-10f8-4f45-a03c-9a1a5aa2df6a</vt:lpwstr>
  </property>
  <property fmtid="{D5CDD505-2E9C-101B-9397-08002B2CF9AE}" pid="21" name="ActivitiesAndPrograms">
    <vt:lpwstr/>
  </property>
  <property fmtid="{D5CDD505-2E9C-101B-9397-08002B2CF9AE}" pid="22" name="Segments">
    <vt:lpwstr/>
  </property>
  <property fmtid="{D5CDD505-2E9C-101B-9397-08002B2CF9AE}" pid="23" name="Partners">
    <vt:lpwstr/>
  </property>
  <property fmtid="{D5CDD505-2E9C-101B-9397-08002B2CF9AE}" pid="24" name="Topics">
    <vt:lpwstr>2716;#features|94b87768-f145-4764-adbd-fec700e47348</vt:lpwstr>
  </property>
  <property fmtid="{D5CDD505-2E9C-101B-9397-08002B2CF9AE}" pid="25" name="Groups">
    <vt:lpwstr>222;#Microsoft Azure Marketing|0958c357-5252-473f-8b4e-42f27525a99d</vt:lpwstr>
  </property>
  <property fmtid="{D5CDD505-2E9C-101B-9397-08002B2CF9AE}" pid="26" name="_dlc_policyId">
    <vt:lpwstr/>
  </property>
  <property fmtid="{D5CDD505-2E9C-101B-9397-08002B2CF9AE}" pid="27" name="ItemRetentionFormula">
    <vt:lpwstr/>
  </property>
  <property fmtid="{D5CDD505-2E9C-101B-9397-08002B2CF9AE}" pid="28" name="_dlc_DocIdItemGuid">
    <vt:lpwstr>ec15fabd-7d43-442c-b40b-9c150e05b277</vt:lpwstr>
  </property>
  <property fmtid="{D5CDD505-2E9C-101B-9397-08002B2CF9AE}" pid="29" name="p1cd454bacc149bfbcfd764edd279de7">
    <vt:lpwstr/>
  </property>
  <property fmtid="{D5CDD505-2E9C-101B-9397-08002B2CF9AE}" pid="30" name="ItemType">
    <vt:lpwstr>163;#product information|a62e948d-5e4b-4b97-9627-6d1d79eb3f6c</vt:lpwstr>
  </property>
  <property fmtid="{D5CDD505-2E9C-101B-9397-08002B2CF9AE}" pid="31" name="bc28b5f076654a3b96073bbbebfeb8c9">
    <vt:lpwstr/>
  </property>
  <property fmtid="{D5CDD505-2E9C-101B-9397-08002B2CF9AE}" pid="32" name="j4d667fb28274e85b2214f6e751c8d1f">
    <vt:lpwstr/>
  </property>
  <property fmtid="{D5CDD505-2E9C-101B-9397-08002B2CF9AE}" pid="33" name="MSProducts">
    <vt:lpwstr/>
  </property>
  <property fmtid="{D5CDD505-2E9C-101B-9397-08002B2CF9AE}" pid="34" name="SMSGTags">
    <vt:lpwstr/>
  </property>
  <property fmtid="{D5CDD505-2E9C-101B-9397-08002B2CF9AE}" pid="35" name="j031aa32f4154c8c9a646efae715ebde">
    <vt:lpwstr/>
  </property>
  <property fmtid="{D5CDD505-2E9C-101B-9397-08002B2CF9AE}" pid="36" name="EnterpriseDomainTags">
    <vt:lpwstr/>
  </property>
  <property fmtid="{D5CDD505-2E9C-101B-9397-08002B2CF9AE}" pid="37" name="l311460e3fdf46688abc31ddb7bdc05a">
    <vt:lpwstr/>
  </property>
  <property fmtid="{D5CDD505-2E9C-101B-9397-08002B2CF9AE}" pid="38" name="la4444b61d19467597d63190b69ac227">
    <vt:lpwstr/>
  </property>
  <property fmtid="{D5CDD505-2E9C-101B-9397-08002B2CF9AE}" pid="39" name="MSProductsTaxHTField0">
    <vt:lpwstr/>
  </property>
  <property fmtid="{D5CDD505-2E9C-101B-9397-08002B2CF9AE}" pid="40" name="_docset_NoMedatataSyncRequired">
    <vt:lpwstr>False</vt:lpwstr>
  </property>
  <property fmtid="{D5CDD505-2E9C-101B-9397-08002B2CF9AE}" pid="41" name="Languages">
    <vt:lpwstr/>
  </property>
  <property fmtid="{D5CDD505-2E9C-101B-9397-08002B2CF9AE}" pid="42" name="messageframeworktype">
    <vt:lpwstr/>
  </property>
  <property fmtid="{D5CDD505-2E9C-101B-9397-08002B2CF9AE}" pid="43" name="MSLanguage">
    <vt:lpwstr/>
  </property>
  <property fmtid="{D5CDD505-2E9C-101B-9397-08002B2CF9AE}" pid="44" name="cb7870d3641f4a52807a63577a9c1b08">
    <vt:lpwstr/>
  </property>
  <property fmtid="{D5CDD505-2E9C-101B-9397-08002B2CF9AE}" pid="45" name="TechnicalLevel">
    <vt:lpwstr/>
  </property>
  <property fmtid="{D5CDD505-2E9C-101B-9397-08002B2CF9AE}" pid="46" name="LearningOrganization">
    <vt:lpwstr/>
  </property>
  <property fmtid="{D5CDD505-2E9C-101B-9397-08002B2CF9AE}" pid="47" name="EmployeeRole">
    <vt:lpwstr/>
  </property>
  <property fmtid="{D5CDD505-2E9C-101B-9397-08002B2CF9AE}" pid="48" name="LearningDeliveryMethod">
    <vt:lpwstr/>
  </property>
  <property fmtid="{D5CDD505-2E9C-101B-9397-08002B2CF9AE}" pid="49" name="SalesGeography">
    <vt:lpwstr/>
  </property>
  <property fmtid="{D5CDD505-2E9C-101B-9397-08002B2CF9AE}" pid="50" name="WorkflowChangePath">
    <vt:lpwstr>4c942473-d120-4286-a51a-b65ad3d92ffb,20;</vt:lpwstr>
  </property>
  <property fmtid="{D5CDD505-2E9C-101B-9397-08002B2CF9AE}" pid="51" name="Tfs.IsStoryboard">
    <vt:bool>true</vt:bool>
  </property>
</Properties>
</file>